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8"/>
    <p:sldId id="257" r:id="rId49"/>
    <p:sldId id="258" r:id="rId50"/>
    <p:sldId id="259" r:id="rId51"/>
    <p:sldId id="260" r:id="rId52"/>
    <p:sldId id="261" r:id="rId53"/>
    <p:sldId id="262" r:id="rId54"/>
    <p:sldId id="263" r:id="rId55"/>
    <p:sldId id="264" r:id="rId5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Poppins" charset="1" panose="00000500000000000000"/>
      <p:regular r:id="rId12"/>
    </p:embeddedFont>
    <p:embeddedFont>
      <p:font typeface="Poppins Bold" charset="1" panose="00000800000000000000"/>
      <p:regular r:id="rId13"/>
    </p:embeddedFont>
    <p:embeddedFont>
      <p:font typeface="Poppins Italics" charset="1" panose="00000500000000000000"/>
      <p:regular r:id="rId14"/>
    </p:embeddedFont>
    <p:embeddedFont>
      <p:font typeface="Poppins Bold Italics" charset="1" panose="00000800000000000000"/>
      <p:regular r:id="rId15"/>
    </p:embeddedFont>
    <p:embeddedFont>
      <p:font typeface="Poppins Thin" charset="1" panose="00000300000000000000"/>
      <p:regular r:id="rId16"/>
    </p:embeddedFont>
    <p:embeddedFont>
      <p:font typeface="Poppins Thin Italics" charset="1" panose="00000300000000000000"/>
      <p:regular r:id="rId17"/>
    </p:embeddedFont>
    <p:embeddedFont>
      <p:font typeface="Poppins Extra-Light" charset="1" panose="00000300000000000000"/>
      <p:regular r:id="rId18"/>
    </p:embeddedFont>
    <p:embeddedFont>
      <p:font typeface="Poppins Extra-Light Italics" charset="1" panose="00000300000000000000"/>
      <p:regular r:id="rId19"/>
    </p:embeddedFont>
    <p:embeddedFont>
      <p:font typeface="Poppins Light" charset="1" panose="00000400000000000000"/>
      <p:regular r:id="rId20"/>
    </p:embeddedFont>
    <p:embeddedFont>
      <p:font typeface="Poppins Light Italics" charset="1" panose="00000400000000000000"/>
      <p:regular r:id="rId21"/>
    </p:embeddedFont>
    <p:embeddedFont>
      <p:font typeface="Poppins Medium" charset="1" panose="00000600000000000000"/>
      <p:regular r:id="rId22"/>
    </p:embeddedFont>
    <p:embeddedFont>
      <p:font typeface="Poppins Medium Italics" charset="1" panose="00000600000000000000"/>
      <p:regular r:id="rId23"/>
    </p:embeddedFont>
    <p:embeddedFont>
      <p:font typeface="Poppins Semi-Bold" charset="1" panose="00000700000000000000"/>
      <p:regular r:id="rId24"/>
    </p:embeddedFont>
    <p:embeddedFont>
      <p:font typeface="Poppins Semi-Bold Italics" charset="1" panose="00000700000000000000"/>
      <p:regular r:id="rId25"/>
    </p:embeddedFont>
    <p:embeddedFont>
      <p:font typeface="Poppins Ultra-Bold" charset="1" panose="00000900000000000000"/>
      <p:regular r:id="rId26"/>
    </p:embeddedFont>
    <p:embeddedFont>
      <p:font typeface="Poppins Ultra-Bold Italics" charset="1" panose="00000900000000000000"/>
      <p:regular r:id="rId27"/>
    </p:embeddedFont>
    <p:embeddedFont>
      <p:font typeface="Poppins Heavy" charset="1" panose="00000A00000000000000"/>
      <p:regular r:id="rId28"/>
    </p:embeddedFont>
    <p:embeddedFont>
      <p:font typeface="Poppins Heavy Italics" charset="1" panose="00000A00000000000000"/>
      <p:regular r:id="rId29"/>
    </p:embeddedFont>
    <p:embeddedFont>
      <p:font typeface="Montserrat" charset="1" panose="00000500000000000000"/>
      <p:regular r:id="rId30"/>
    </p:embeddedFont>
    <p:embeddedFont>
      <p:font typeface="Montserrat Bold" charset="1" panose="00000800000000000000"/>
      <p:regular r:id="rId31"/>
    </p:embeddedFont>
    <p:embeddedFont>
      <p:font typeface="Montserrat Italics" charset="1" panose="00000500000000000000"/>
      <p:regular r:id="rId32"/>
    </p:embeddedFont>
    <p:embeddedFont>
      <p:font typeface="Montserrat Bold Italics" charset="1" panose="00000800000000000000"/>
      <p:regular r:id="rId33"/>
    </p:embeddedFont>
    <p:embeddedFont>
      <p:font typeface="Montserrat Thin" charset="1" panose="00000300000000000000"/>
      <p:regular r:id="rId34"/>
    </p:embeddedFont>
    <p:embeddedFont>
      <p:font typeface="Montserrat Thin Italics" charset="1" panose="00000300000000000000"/>
      <p:regular r:id="rId35"/>
    </p:embeddedFont>
    <p:embeddedFont>
      <p:font typeface="Montserrat Extra-Light" charset="1" panose="00000300000000000000"/>
      <p:regular r:id="rId36"/>
    </p:embeddedFont>
    <p:embeddedFont>
      <p:font typeface="Montserrat Extra-Light Italics" charset="1" panose="00000300000000000000"/>
      <p:regular r:id="rId37"/>
    </p:embeddedFont>
    <p:embeddedFont>
      <p:font typeface="Montserrat Light" charset="1" panose="00000400000000000000"/>
      <p:regular r:id="rId38"/>
    </p:embeddedFont>
    <p:embeddedFont>
      <p:font typeface="Montserrat Light Italics" charset="1" panose="00000400000000000000"/>
      <p:regular r:id="rId39"/>
    </p:embeddedFont>
    <p:embeddedFont>
      <p:font typeface="Montserrat Medium" charset="1" panose="00000600000000000000"/>
      <p:regular r:id="rId40"/>
    </p:embeddedFont>
    <p:embeddedFont>
      <p:font typeface="Montserrat Medium Italics" charset="1" panose="00000600000000000000"/>
      <p:regular r:id="rId41"/>
    </p:embeddedFont>
    <p:embeddedFont>
      <p:font typeface="Montserrat Semi-Bold" charset="1" panose="00000700000000000000"/>
      <p:regular r:id="rId42"/>
    </p:embeddedFont>
    <p:embeddedFont>
      <p:font typeface="Montserrat Semi-Bold Italics" charset="1" panose="00000700000000000000"/>
      <p:regular r:id="rId43"/>
    </p:embeddedFont>
    <p:embeddedFont>
      <p:font typeface="Montserrat Ultra-Bold" charset="1" panose="00000900000000000000"/>
      <p:regular r:id="rId44"/>
    </p:embeddedFont>
    <p:embeddedFont>
      <p:font typeface="Montserrat Ultra-Bold Italics" charset="1" panose="00000900000000000000"/>
      <p:regular r:id="rId45"/>
    </p:embeddedFont>
    <p:embeddedFont>
      <p:font typeface="Montserrat Heavy" charset="1" panose="00000A00000000000000"/>
      <p:regular r:id="rId46"/>
    </p:embeddedFont>
    <p:embeddedFont>
      <p:font typeface="Montserrat Heavy Italics" charset="1" panose="00000A00000000000000"/>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slides/slide1.xml" Type="http://schemas.openxmlformats.org/officeDocument/2006/relationships/slide"/><Relationship Id="rId49" Target="slides/slide2.xml" Type="http://schemas.openxmlformats.org/officeDocument/2006/relationships/slide"/><Relationship Id="rId5" Target="tableStyles.xml" Type="http://schemas.openxmlformats.org/officeDocument/2006/relationships/tableStyles"/><Relationship Id="rId50" Target="slides/slide3.xml" Type="http://schemas.openxmlformats.org/officeDocument/2006/relationships/slide"/><Relationship Id="rId51" Target="slides/slide4.xml" Type="http://schemas.openxmlformats.org/officeDocument/2006/relationships/slide"/><Relationship Id="rId52" Target="slides/slide5.xml" Type="http://schemas.openxmlformats.org/officeDocument/2006/relationships/slide"/><Relationship Id="rId53" Target="slides/slide6.xml" Type="http://schemas.openxmlformats.org/officeDocument/2006/relationships/slide"/><Relationship Id="rId54" Target="slides/slide7.xml" Type="http://schemas.openxmlformats.org/officeDocument/2006/relationships/slide"/><Relationship Id="rId55" Target="slides/slide8.xml" Type="http://schemas.openxmlformats.org/officeDocument/2006/relationships/slide"/><Relationship Id="rId56" Target="slides/slide9.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png>
</file>

<file path=ppt/media/image12.svg>
</file>

<file path=ppt/media/image13.png>
</file>

<file path=ppt/media/image14.svg>
</file>

<file path=ppt/media/image2.png>
</file>

<file path=ppt/media/image3.png>
</file>

<file path=ppt/media/image4.svg>
</file>

<file path=ppt/media/image5.jpeg>
</file>

<file path=ppt/media/image6.jpe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6097502" y="5590237"/>
            <a:ext cx="14099416" cy="14099416"/>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8359121" y="7147511"/>
            <a:ext cx="9576179" cy="1650575"/>
          </a:xfrm>
          <a:prstGeom prst="rect">
            <a:avLst/>
          </a:prstGeom>
        </p:spPr>
        <p:txBody>
          <a:bodyPr anchor="t" rtlCol="false" tIns="0" lIns="0" bIns="0" rIns="0">
            <a:spAutoFit/>
          </a:bodyPr>
          <a:lstStyle/>
          <a:p>
            <a:pPr>
              <a:lnSpc>
                <a:spcPts val="13512"/>
              </a:lnSpc>
              <a:spcBef>
                <a:spcPct val="0"/>
              </a:spcBef>
            </a:pPr>
            <a:r>
              <a:rPr lang="en-US" sz="9652">
                <a:solidFill>
                  <a:srgbClr val="051D40"/>
                </a:solidFill>
                <a:latin typeface="Open Sans Extra Bold"/>
              </a:rPr>
              <a:t>Amazon clone</a:t>
            </a:r>
          </a:p>
        </p:txBody>
      </p:sp>
      <p:grpSp>
        <p:nvGrpSpPr>
          <p:cNvPr name="Group 6" id="6"/>
          <p:cNvGrpSpPr/>
          <p:nvPr/>
        </p:nvGrpSpPr>
        <p:grpSpPr>
          <a:xfrm rot="0">
            <a:off x="16420234" y="-1717598"/>
            <a:ext cx="3735531" cy="373553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747857" y="-643475"/>
            <a:ext cx="1286950" cy="1286950"/>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0">
            <a:off x="-1929195" y="8389571"/>
            <a:ext cx="3735531" cy="3735531"/>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15" id="15"/>
          <p:cNvSpPr/>
          <p:nvPr/>
        </p:nvSpPr>
        <p:spPr>
          <a:xfrm flipH="false" flipV="false" rot="0">
            <a:off x="8757394" y="7522582"/>
            <a:ext cx="8779632" cy="1733977"/>
          </a:xfrm>
          <a:custGeom>
            <a:avLst/>
            <a:gdLst/>
            <a:ahLst/>
            <a:cxnLst/>
            <a:rect r="r" b="b" t="t" l="l"/>
            <a:pathLst>
              <a:path h="1733977" w="8779632">
                <a:moveTo>
                  <a:pt x="0" y="0"/>
                </a:moveTo>
                <a:lnTo>
                  <a:pt x="8779632" y="0"/>
                </a:lnTo>
                <a:lnTo>
                  <a:pt x="8779632" y="1733977"/>
                </a:lnTo>
                <a:lnTo>
                  <a:pt x="0" y="1733977"/>
                </a:lnTo>
                <a:lnTo>
                  <a:pt x="0" y="0"/>
                </a:lnTo>
                <a:close/>
              </a:path>
            </a:pathLst>
          </a:custGeom>
          <a:blipFill>
            <a:blip r:embed="rId2">
              <a:alphaModFix amt="19999"/>
            </a:blip>
            <a:stretch>
              <a:fillRect l="0" t="0" r="0" b="0"/>
            </a:stretch>
          </a:blipFill>
          <a:ln cap="sq">
            <a:noFill/>
            <a:prstDash val="solid"/>
            <a:miter/>
          </a:ln>
        </p:spPr>
      </p:sp>
      <p:sp>
        <p:nvSpPr>
          <p:cNvPr name="TextBox 16" id="16"/>
          <p:cNvSpPr txBox="true"/>
          <p:nvPr/>
        </p:nvSpPr>
        <p:spPr>
          <a:xfrm rot="0">
            <a:off x="1823763" y="6275855"/>
            <a:ext cx="8547479" cy="1695623"/>
          </a:xfrm>
          <a:prstGeom prst="rect">
            <a:avLst/>
          </a:prstGeom>
        </p:spPr>
        <p:txBody>
          <a:bodyPr anchor="t" rtlCol="false" tIns="0" lIns="0" bIns="0" rIns="0">
            <a:spAutoFit/>
          </a:bodyPr>
          <a:lstStyle/>
          <a:p>
            <a:pPr>
              <a:lnSpc>
                <a:spcPts val="4473"/>
              </a:lnSpc>
            </a:pPr>
            <a:r>
              <a:rPr lang="en-US" sz="3195" spc="-63">
                <a:solidFill>
                  <a:srgbClr val="051D40"/>
                </a:solidFill>
                <a:latin typeface="Poppins"/>
              </a:rPr>
              <a:t>by </a:t>
            </a:r>
          </a:p>
          <a:p>
            <a:pPr>
              <a:lnSpc>
                <a:spcPts val="4473"/>
              </a:lnSpc>
            </a:pPr>
            <a:r>
              <a:rPr lang="en-US" sz="3195" spc="-63">
                <a:solidFill>
                  <a:srgbClr val="051D40"/>
                </a:solidFill>
                <a:latin typeface="Poppins"/>
              </a:rPr>
              <a:t>ayush sharma</a:t>
            </a:r>
          </a:p>
          <a:p>
            <a:pPr>
              <a:lnSpc>
                <a:spcPts val="4473"/>
              </a:lnSpc>
              <a:spcBef>
                <a:spcPct val="0"/>
              </a:spcBef>
            </a:pPr>
            <a:r>
              <a:rPr lang="en-US" sz="3195" spc="-63">
                <a:solidFill>
                  <a:srgbClr val="051D40"/>
                </a:solidFill>
                <a:latin typeface="Poppins"/>
              </a:rPr>
              <a:t>priya verma</a:t>
            </a:r>
          </a:p>
        </p:txBody>
      </p:sp>
      <p:sp>
        <p:nvSpPr>
          <p:cNvPr name="Freeform 17" id="17"/>
          <p:cNvSpPr/>
          <p:nvPr/>
        </p:nvSpPr>
        <p:spPr>
          <a:xfrm flipH="false" flipV="false" rot="0">
            <a:off x="3838145" y="2017933"/>
            <a:ext cx="9838500" cy="2972047"/>
          </a:xfrm>
          <a:custGeom>
            <a:avLst/>
            <a:gdLst/>
            <a:ahLst/>
            <a:cxnLst/>
            <a:rect r="r" b="b" t="t" l="l"/>
            <a:pathLst>
              <a:path h="2972047" w="9838500">
                <a:moveTo>
                  <a:pt x="0" y="0"/>
                </a:moveTo>
                <a:lnTo>
                  <a:pt x="9838499" y="0"/>
                </a:lnTo>
                <a:lnTo>
                  <a:pt x="9838499" y="2972047"/>
                </a:lnTo>
                <a:lnTo>
                  <a:pt x="0" y="2972047"/>
                </a:lnTo>
                <a:lnTo>
                  <a:pt x="0"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14517814" y="-315404"/>
            <a:ext cx="3964281" cy="10917809"/>
            <a:chOff x="0" y="0"/>
            <a:chExt cx="1044090" cy="2875472"/>
          </a:xfrm>
        </p:grpSpPr>
        <p:sp>
          <p:nvSpPr>
            <p:cNvPr name="Freeform 3" id="3"/>
            <p:cNvSpPr/>
            <p:nvPr/>
          </p:nvSpPr>
          <p:spPr>
            <a:xfrm flipH="false" flipV="false" rot="0">
              <a:off x="0" y="0"/>
              <a:ext cx="1044090" cy="2875472"/>
            </a:xfrm>
            <a:custGeom>
              <a:avLst/>
              <a:gdLst/>
              <a:ahLst/>
              <a:cxnLst/>
              <a:rect r="r" b="b" t="t" l="l"/>
              <a:pathLst>
                <a:path h="2875472" w="1044090">
                  <a:moveTo>
                    <a:pt x="0" y="0"/>
                  </a:moveTo>
                  <a:lnTo>
                    <a:pt x="1044090" y="0"/>
                  </a:lnTo>
                  <a:lnTo>
                    <a:pt x="1044090" y="2875472"/>
                  </a:lnTo>
                  <a:lnTo>
                    <a:pt x="0" y="2875472"/>
                  </a:lnTo>
                  <a:close/>
                </a:path>
              </a:pathLst>
            </a:custGeom>
            <a:solidFill>
              <a:srgbClr val="145DA0"/>
            </a:solidFill>
            <a:ln cap="sq">
              <a:noFill/>
              <a:prstDash val="solid"/>
              <a:miter/>
            </a:ln>
          </p:spPr>
        </p:sp>
        <p:sp>
          <p:nvSpPr>
            <p:cNvPr name="TextBox 4" id="4"/>
            <p:cNvSpPr txBox="true"/>
            <p:nvPr/>
          </p:nvSpPr>
          <p:spPr>
            <a:xfrm>
              <a:off x="0" y="-38100"/>
              <a:ext cx="1044090" cy="2913572"/>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5" id="5"/>
          <p:cNvSpPr txBox="true"/>
          <p:nvPr/>
        </p:nvSpPr>
        <p:spPr>
          <a:xfrm rot="0">
            <a:off x="3663160" y="1641132"/>
            <a:ext cx="6760246" cy="1244690"/>
          </a:xfrm>
          <a:prstGeom prst="rect">
            <a:avLst/>
          </a:prstGeom>
        </p:spPr>
        <p:txBody>
          <a:bodyPr anchor="t" rtlCol="false" tIns="0" lIns="0" bIns="0" rIns="0">
            <a:spAutoFit/>
          </a:bodyPr>
          <a:lstStyle/>
          <a:p>
            <a:pPr>
              <a:lnSpc>
                <a:spcPts val="10248"/>
              </a:lnSpc>
              <a:spcBef>
                <a:spcPct val="0"/>
              </a:spcBef>
            </a:pPr>
            <a:r>
              <a:rPr lang="en-US" sz="7320">
                <a:solidFill>
                  <a:srgbClr val="051D40"/>
                </a:solidFill>
                <a:latin typeface="Open Sans Extra Bold"/>
              </a:rPr>
              <a:t>Overview</a:t>
            </a:r>
          </a:p>
        </p:txBody>
      </p:sp>
      <p:grpSp>
        <p:nvGrpSpPr>
          <p:cNvPr name="Group 6" id="6"/>
          <p:cNvGrpSpPr/>
          <p:nvPr/>
        </p:nvGrpSpPr>
        <p:grpSpPr>
          <a:xfrm rot="0">
            <a:off x="-1867766" y="-1614217"/>
            <a:ext cx="3735531" cy="3735531"/>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Freeform 9" id="9"/>
          <p:cNvSpPr/>
          <p:nvPr/>
        </p:nvSpPr>
        <p:spPr>
          <a:xfrm flipH="false" flipV="false" rot="5400000">
            <a:off x="2912435" y="3472452"/>
            <a:ext cx="510937" cy="453341"/>
          </a:xfrm>
          <a:custGeom>
            <a:avLst/>
            <a:gdLst/>
            <a:ahLst/>
            <a:cxnLst/>
            <a:rect r="r" b="b" t="t" l="l"/>
            <a:pathLst>
              <a:path h="453341" w="510937">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11796731" y="447246"/>
            <a:ext cx="5972616" cy="9392508"/>
          </a:xfrm>
          <a:custGeom>
            <a:avLst/>
            <a:gdLst/>
            <a:ahLst/>
            <a:cxnLst/>
            <a:rect r="r" b="b" t="t" l="l"/>
            <a:pathLst>
              <a:path h="9392508" w="5972616">
                <a:moveTo>
                  <a:pt x="0" y="0"/>
                </a:moveTo>
                <a:lnTo>
                  <a:pt x="5972616" y="0"/>
                </a:lnTo>
                <a:lnTo>
                  <a:pt x="5972616" y="9392508"/>
                </a:lnTo>
                <a:lnTo>
                  <a:pt x="0" y="9392508"/>
                </a:lnTo>
                <a:lnTo>
                  <a:pt x="0" y="0"/>
                </a:lnTo>
                <a:close/>
              </a:path>
            </a:pathLst>
          </a:custGeom>
          <a:blipFill>
            <a:blip r:embed="rId4"/>
            <a:stretch>
              <a:fillRect l="-2387" t="0" r="-2387" b="0"/>
            </a:stretch>
          </a:blipFill>
        </p:spPr>
      </p:sp>
      <p:sp>
        <p:nvSpPr>
          <p:cNvPr name="TextBox 11" id="11"/>
          <p:cNvSpPr txBox="true"/>
          <p:nvPr/>
        </p:nvSpPr>
        <p:spPr>
          <a:xfrm rot="0">
            <a:off x="3663160" y="3397227"/>
            <a:ext cx="3773019" cy="518066"/>
          </a:xfrm>
          <a:prstGeom prst="rect">
            <a:avLst/>
          </a:prstGeom>
        </p:spPr>
        <p:txBody>
          <a:bodyPr anchor="t" rtlCol="false" tIns="0" lIns="0" bIns="0" rIns="0">
            <a:spAutoFit/>
          </a:bodyPr>
          <a:lstStyle/>
          <a:p>
            <a:pPr>
              <a:lnSpc>
                <a:spcPts val="3995"/>
              </a:lnSpc>
              <a:spcBef>
                <a:spcPct val="0"/>
              </a:spcBef>
            </a:pPr>
            <a:r>
              <a:rPr lang="en-US" sz="2853" spc="-57">
                <a:solidFill>
                  <a:srgbClr val="051D40"/>
                </a:solidFill>
                <a:latin typeface="Poppins"/>
              </a:rPr>
              <a:t>Introduction</a:t>
            </a:r>
          </a:p>
        </p:txBody>
      </p:sp>
      <p:sp>
        <p:nvSpPr>
          <p:cNvPr name="TextBox 12" id="12"/>
          <p:cNvSpPr txBox="true"/>
          <p:nvPr/>
        </p:nvSpPr>
        <p:spPr>
          <a:xfrm rot="0">
            <a:off x="8483149" y="3397227"/>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rPr>
              <a:t>01</a:t>
            </a:r>
          </a:p>
        </p:txBody>
      </p:sp>
      <p:sp>
        <p:nvSpPr>
          <p:cNvPr name="Freeform 13" id="13"/>
          <p:cNvSpPr/>
          <p:nvPr/>
        </p:nvSpPr>
        <p:spPr>
          <a:xfrm flipH="false" flipV="false" rot="5400000">
            <a:off x="2912435" y="4097959"/>
            <a:ext cx="510937" cy="453341"/>
          </a:xfrm>
          <a:custGeom>
            <a:avLst/>
            <a:gdLst/>
            <a:ahLst/>
            <a:cxnLst/>
            <a:rect r="r" b="b" t="t" l="l"/>
            <a:pathLst>
              <a:path h="453341" w="510937">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4" id="14"/>
          <p:cNvSpPr txBox="true"/>
          <p:nvPr/>
        </p:nvSpPr>
        <p:spPr>
          <a:xfrm rot="0">
            <a:off x="3663160" y="4022734"/>
            <a:ext cx="4143021" cy="518066"/>
          </a:xfrm>
          <a:prstGeom prst="rect">
            <a:avLst/>
          </a:prstGeom>
        </p:spPr>
        <p:txBody>
          <a:bodyPr anchor="t" rtlCol="false" tIns="0" lIns="0" bIns="0" rIns="0">
            <a:spAutoFit/>
          </a:bodyPr>
          <a:lstStyle/>
          <a:p>
            <a:pPr>
              <a:lnSpc>
                <a:spcPts val="3995"/>
              </a:lnSpc>
              <a:spcBef>
                <a:spcPct val="0"/>
              </a:spcBef>
            </a:pPr>
            <a:r>
              <a:rPr lang="en-US" sz="2853" spc="-57">
                <a:solidFill>
                  <a:srgbClr val="051D40"/>
                </a:solidFill>
                <a:latin typeface="Poppins"/>
              </a:rPr>
              <a:t>Our Mision</a:t>
            </a:r>
          </a:p>
        </p:txBody>
      </p:sp>
      <p:sp>
        <p:nvSpPr>
          <p:cNvPr name="TextBox 15" id="15"/>
          <p:cNvSpPr txBox="true"/>
          <p:nvPr/>
        </p:nvSpPr>
        <p:spPr>
          <a:xfrm rot="0">
            <a:off x="8483149" y="4022734"/>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rPr>
              <a:t>02</a:t>
            </a:r>
          </a:p>
        </p:txBody>
      </p:sp>
      <p:sp>
        <p:nvSpPr>
          <p:cNvPr name="TextBox 16" id="16"/>
          <p:cNvSpPr txBox="true"/>
          <p:nvPr/>
        </p:nvSpPr>
        <p:spPr>
          <a:xfrm rot="0">
            <a:off x="8483149" y="4647971"/>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rPr>
              <a:t>03</a:t>
            </a:r>
          </a:p>
        </p:txBody>
      </p:sp>
      <p:sp>
        <p:nvSpPr>
          <p:cNvPr name="Freeform 17" id="17"/>
          <p:cNvSpPr/>
          <p:nvPr/>
        </p:nvSpPr>
        <p:spPr>
          <a:xfrm flipH="false" flipV="false" rot="5400000">
            <a:off x="2912435" y="4723196"/>
            <a:ext cx="510937" cy="453341"/>
          </a:xfrm>
          <a:custGeom>
            <a:avLst/>
            <a:gdLst/>
            <a:ahLst/>
            <a:cxnLst/>
            <a:rect r="r" b="b" t="t" l="l"/>
            <a:pathLst>
              <a:path h="453341" w="510937">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8" id="18"/>
          <p:cNvSpPr txBox="true"/>
          <p:nvPr/>
        </p:nvSpPr>
        <p:spPr>
          <a:xfrm rot="0">
            <a:off x="3663160" y="4647971"/>
            <a:ext cx="4397771" cy="518066"/>
          </a:xfrm>
          <a:prstGeom prst="rect">
            <a:avLst/>
          </a:prstGeom>
        </p:spPr>
        <p:txBody>
          <a:bodyPr anchor="t" rtlCol="false" tIns="0" lIns="0" bIns="0" rIns="0">
            <a:spAutoFit/>
          </a:bodyPr>
          <a:lstStyle/>
          <a:p>
            <a:pPr>
              <a:lnSpc>
                <a:spcPts val="3995"/>
              </a:lnSpc>
              <a:spcBef>
                <a:spcPct val="0"/>
              </a:spcBef>
            </a:pPr>
            <a:r>
              <a:rPr lang="en-US" sz="2853" spc="-57">
                <a:solidFill>
                  <a:srgbClr val="051D40"/>
                </a:solidFill>
                <a:latin typeface="Poppins"/>
              </a:rPr>
              <a:t>Strategy</a:t>
            </a:r>
          </a:p>
        </p:txBody>
      </p:sp>
      <p:sp>
        <p:nvSpPr>
          <p:cNvPr name="TextBox 19" id="19"/>
          <p:cNvSpPr txBox="true"/>
          <p:nvPr/>
        </p:nvSpPr>
        <p:spPr>
          <a:xfrm rot="0">
            <a:off x="8483149" y="5273478"/>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rPr>
              <a:t>04</a:t>
            </a:r>
          </a:p>
        </p:txBody>
      </p:sp>
      <p:sp>
        <p:nvSpPr>
          <p:cNvPr name="Freeform 20" id="20"/>
          <p:cNvSpPr/>
          <p:nvPr/>
        </p:nvSpPr>
        <p:spPr>
          <a:xfrm flipH="false" flipV="false" rot="5400000">
            <a:off x="2912435" y="5388001"/>
            <a:ext cx="510937" cy="453341"/>
          </a:xfrm>
          <a:custGeom>
            <a:avLst/>
            <a:gdLst/>
            <a:ahLst/>
            <a:cxnLst/>
            <a:rect r="r" b="b" t="t" l="l"/>
            <a:pathLst>
              <a:path h="453341" w="510937">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1" id="21"/>
          <p:cNvSpPr txBox="true"/>
          <p:nvPr/>
        </p:nvSpPr>
        <p:spPr>
          <a:xfrm rot="0">
            <a:off x="3663160" y="5273478"/>
            <a:ext cx="4579735" cy="518066"/>
          </a:xfrm>
          <a:prstGeom prst="rect">
            <a:avLst/>
          </a:prstGeom>
        </p:spPr>
        <p:txBody>
          <a:bodyPr anchor="t" rtlCol="false" tIns="0" lIns="0" bIns="0" rIns="0">
            <a:spAutoFit/>
          </a:bodyPr>
          <a:lstStyle/>
          <a:p>
            <a:pPr>
              <a:lnSpc>
                <a:spcPts val="3995"/>
              </a:lnSpc>
              <a:spcBef>
                <a:spcPct val="0"/>
              </a:spcBef>
            </a:pPr>
            <a:r>
              <a:rPr lang="en-US" sz="2853" spc="-57">
                <a:solidFill>
                  <a:srgbClr val="051D40"/>
                </a:solidFill>
                <a:latin typeface="Poppins"/>
              </a:rPr>
              <a:t>Key feature</a:t>
            </a:r>
          </a:p>
        </p:txBody>
      </p:sp>
      <p:sp>
        <p:nvSpPr>
          <p:cNvPr name="TextBox 22" id="22"/>
          <p:cNvSpPr txBox="true"/>
          <p:nvPr/>
        </p:nvSpPr>
        <p:spPr>
          <a:xfrm rot="0">
            <a:off x="8483149" y="5898715"/>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rPr>
              <a:t>05</a:t>
            </a:r>
          </a:p>
        </p:txBody>
      </p:sp>
      <p:sp>
        <p:nvSpPr>
          <p:cNvPr name="Freeform 23" id="23"/>
          <p:cNvSpPr/>
          <p:nvPr/>
        </p:nvSpPr>
        <p:spPr>
          <a:xfrm flipH="false" flipV="false" rot="5400000">
            <a:off x="2914937" y="6013238"/>
            <a:ext cx="510937" cy="453341"/>
          </a:xfrm>
          <a:custGeom>
            <a:avLst/>
            <a:gdLst/>
            <a:ahLst/>
            <a:cxnLst/>
            <a:rect r="r" b="b" t="t" l="l"/>
            <a:pathLst>
              <a:path h="453341" w="510937">
                <a:moveTo>
                  <a:pt x="0" y="0"/>
                </a:moveTo>
                <a:lnTo>
                  <a:pt x="510937" y="0"/>
                </a:lnTo>
                <a:lnTo>
                  <a:pt x="510937" y="453340"/>
                </a:lnTo>
                <a:lnTo>
                  <a:pt x="0" y="45334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4" id="24"/>
          <p:cNvSpPr txBox="true"/>
          <p:nvPr/>
        </p:nvSpPr>
        <p:spPr>
          <a:xfrm rot="0">
            <a:off x="3739976" y="5896319"/>
            <a:ext cx="4397771" cy="518066"/>
          </a:xfrm>
          <a:prstGeom prst="rect">
            <a:avLst/>
          </a:prstGeom>
        </p:spPr>
        <p:txBody>
          <a:bodyPr anchor="t" rtlCol="false" tIns="0" lIns="0" bIns="0" rIns="0">
            <a:spAutoFit/>
          </a:bodyPr>
          <a:lstStyle/>
          <a:p>
            <a:pPr>
              <a:lnSpc>
                <a:spcPts val="3995"/>
              </a:lnSpc>
              <a:spcBef>
                <a:spcPct val="0"/>
              </a:spcBef>
            </a:pPr>
            <a:r>
              <a:rPr lang="en-US" sz="2853" spc="-57">
                <a:solidFill>
                  <a:srgbClr val="051D40"/>
                </a:solidFill>
                <a:latin typeface="Poppins"/>
              </a:rPr>
              <a:t>Development process</a:t>
            </a:r>
          </a:p>
        </p:txBody>
      </p:sp>
      <p:sp>
        <p:nvSpPr>
          <p:cNvPr name="TextBox 25" id="25"/>
          <p:cNvSpPr txBox="true"/>
          <p:nvPr/>
        </p:nvSpPr>
        <p:spPr>
          <a:xfrm rot="0">
            <a:off x="8483149" y="6524221"/>
            <a:ext cx="660851" cy="518066"/>
          </a:xfrm>
          <a:prstGeom prst="rect">
            <a:avLst/>
          </a:prstGeom>
        </p:spPr>
        <p:txBody>
          <a:bodyPr anchor="t" rtlCol="false" tIns="0" lIns="0" bIns="0" rIns="0">
            <a:spAutoFit/>
          </a:bodyPr>
          <a:lstStyle/>
          <a:p>
            <a:pPr algn="r">
              <a:lnSpc>
                <a:spcPts val="3995"/>
              </a:lnSpc>
              <a:spcBef>
                <a:spcPct val="0"/>
              </a:spcBef>
            </a:pPr>
            <a:r>
              <a:rPr lang="en-US" sz="2853" spc="-57">
                <a:solidFill>
                  <a:srgbClr val="051D40"/>
                </a:solidFill>
                <a:latin typeface="Poppins"/>
              </a:rPr>
              <a:t>06</a:t>
            </a:r>
          </a:p>
        </p:txBody>
      </p:sp>
      <p:sp>
        <p:nvSpPr>
          <p:cNvPr name="Freeform 26" id="26"/>
          <p:cNvSpPr/>
          <p:nvPr/>
        </p:nvSpPr>
        <p:spPr>
          <a:xfrm flipH="false" flipV="false" rot="5400000">
            <a:off x="2914937" y="6676575"/>
            <a:ext cx="510937" cy="453341"/>
          </a:xfrm>
          <a:custGeom>
            <a:avLst/>
            <a:gdLst/>
            <a:ahLst/>
            <a:cxnLst/>
            <a:rect r="r" b="b" t="t" l="l"/>
            <a:pathLst>
              <a:path h="453341" w="510937">
                <a:moveTo>
                  <a:pt x="0" y="0"/>
                </a:moveTo>
                <a:lnTo>
                  <a:pt x="510937" y="0"/>
                </a:lnTo>
                <a:lnTo>
                  <a:pt x="510937" y="453341"/>
                </a:lnTo>
                <a:lnTo>
                  <a:pt x="0" y="45334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27" id="27"/>
          <p:cNvSpPr txBox="true"/>
          <p:nvPr/>
        </p:nvSpPr>
        <p:spPr>
          <a:xfrm rot="0">
            <a:off x="3739976" y="6524221"/>
            <a:ext cx="4579735" cy="518066"/>
          </a:xfrm>
          <a:prstGeom prst="rect">
            <a:avLst/>
          </a:prstGeom>
        </p:spPr>
        <p:txBody>
          <a:bodyPr anchor="t" rtlCol="false" tIns="0" lIns="0" bIns="0" rIns="0">
            <a:spAutoFit/>
          </a:bodyPr>
          <a:lstStyle/>
          <a:p>
            <a:pPr>
              <a:lnSpc>
                <a:spcPts val="3995"/>
              </a:lnSpc>
              <a:spcBef>
                <a:spcPct val="0"/>
              </a:spcBef>
            </a:pPr>
            <a:r>
              <a:rPr lang="en-US" sz="2853" spc="-57">
                <a:solidFill>
                  <a:srgbClr val="051D40"/>
                </a:solidFill>
                <a:latin typeface="Poppins"/>
              </a:rPr>
              <a:t>Conclusion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8288000" cy="5143500"/>
          </a:xfrm>
          <a:custGeom>
            <a:avLst/>
            <a:gdLst/>
            <a:ahLst/>
            <a:cxnLst/>
            <a:rect r="r" b="b" t="t" l="l"/>
            <a:pathLst>
              <a:path h="5143500" w="18288000">
                <a:moveTo>
                  <a:pt x="0" y="0"/>
                </a:moveTo>
                <a:lnTo>
                  <a:pt x="18288000" y="0"/>
                </a:lnTo>
                <a:lnTo>
                  <a:pt x="18288000" y="5143500"/>
                </a:lnTo>
                <a:lnTo>
                  <a:pt x="0" y="5143500"/>
                </a:lnTo>
                <a:lnTo>
                  <a:pt x="0" y="0"/>
                </a:lnTo>
                <a:close/>
              </a:path>
            </a:pathLst>
          </a:custGeom>
          <a:blipFill>
            <a:blip r:embed="rId2"/>
            <a:stretch>
              <a:fillRect l="0" t="-72406" r="0" b="-64482"/>
            </a:stretch>
          </a:blipFill>
        </p:spPr>
      </p:sp>
      <p:grpSp>
        <p:nvGrpSpPr>
          <p:cNvPr name="Group 3" id="3"/>
          <p:cNvGrpSpPr/>
          <p:nvPr/>
        </p:nvGrpSpPr>
        <p:grpSpPr>
          <a:xfrm rot="0">
            <a:off x="-188217" y="9258300"/>
            <a:ext cx="18476217" cy="1028700"/>
            <a:chOff x="0" y="0"/>
            <a:chExt cx="4866164" cy="270933"/>
          </a:xfrm>
        </p:grpSpPr>
        <p:sp>
          <p:nvSpPr>
            <p:cNvPr name="Freeform 4" id="4"/>
            <p:cNvSpPr/>
            <p:nvPr/>
          </p:nvSpPr>
          <p:spPr>
            <a:xfrm flipH="false" flipV="false" rot="0">
              <a:off x="0" y="0"/>
              <a:ext cx="4866164" cy="270933"/>
            </a:xfrm>
            <a:custGeom>
              <a:avLst/>
              <a:gdLst/>
              <a:ahLst/>
              <a:cxnLst/>
              <a:rect r="r" b="b" t="t" l="l"/>
              <a:pathLst>
                <a:path h="270933" w="4866164">
                  <a:moveTo>
                    <a:pt x="0" y="0"/>
                  </a:moveTo>
                  <a:lnTo>
                    <a:pt x="4866164" y="0"/>
                  </a:lnTo>
                  <a:lnTo>
                    <a:pt x="4866164" y="270933"/>
                  </a:lnTo>
                  <a:lnTo>
                    <a:pt x="0" y="270933"/>
                  </a:lnTo>
                  <a:close/>
                </a:path>
              </a:pathLst>
            </a:custGeom>
            <a:solidFill>
              <a:srgbClr val="5B98BA"/>
            </a:solidFill>
            <a:ln cap="sq">
              <a:noFill/>
              <a:prstDash val="solid"/>
              <a:miter/>
            </a:ln>
          </p:spPr>
        </p:sp>
        <p:sp>
          <p:nvSpPr>
            <p:cNvPr name="TextBox 5" id="5"/>
            <p:cNvSpPr txBox="true"/>
            <p:nvPr/>
          </p:nvSpPr>
          <p:spPr>
            <a:xfrm>
              <a:off x="0" y="-38100"/>
              <a:ext cx="4866164" cy="309033"/>
            </a:xfrm>
            <a:prstGeom prst="rect">
              <a:avLst/>
            </a:prstGeom>
          </p:spPr>
          <p:txBody>
            <a:bodyPr anchor="ctr" rtlCol="false" tIns="50800" lIns="50800" bIns="50800" rIns="50800"/>
            <a:lstStyle/>
            <a:p>
              <a:pPr algn="ctr" marL="0" indent="0" lvl="0">
                <a:lnSpc>
                  <a:spcPts val="2659"/>
                </a:lnSpc>
                <a:spcBef>
                  <a:spcPct val="0"/>
                </a:spcBef>
              </a:pPr>
            </a:p>
          </p:txBody>
        </p:sp>
      </p:grpSp>
      <p:grpSp>
        <p:nvGrpSpPr>
          <p:cNvPr name="Group 6" id="6"/>
          <p:cNvGrpSpPr/>
          <p:nvPr/>
        </p:nvGrpSpPr>
        <p:grpSpPr>
          <a:xfrm rot="0">
            <a:off x="2610612" y="1455138"/>
            <a:ext cx="12804756" cy="6241306"/>
            <a:chOff x="0" y="0"/>
            <a:chExt cx="3372446" cy="1643801"/>
          </a:xfrm>
        </p:grpSpPr>
        <p:sp>
          <p:nvSpPr>
            <p:cNvPr name="Freeform 7" id="7"/>
            <p:cNvSpPr/>
            <p:nvPr/>
          </p:nvSpPr>
          <p:spPr>
            <a:xfrm flipH="false" flipV="false" rot="0">
              <a:off x="0" y="0"/>
              <a:ext cx="3372446" cy="1643801"/>
            </a:xfrm>
            <a:custGeom>
              <a:avLst/>
              <a:gdLst/>
              <a:ahLst/>
              <a:cxnLst/>
              <a:rect r="r" b="b" t="t" l="l"/>
              <a:pathLst>
                <a:path h="1643801" w="3372446">
                  <a:moveTo>
                    <a:pt x="0" y="0"/>
                  </a:moveTo>
                  <a:lnTo>
                    <a:pt x="3372446" y="0"/>
                  </a:lnTo>
                  <a:lnTo>
                    <a:pt x="3372446" y="1643801"/>
                  </a:lnTo>
                  <a:lnTo>
                    <a:pt x="0" y="1643801"/>
                  </a:lnTo>
                  <a:close/>
                </a:path>
              </a:pathLst>
            </a:custGeom>
            <a:solidFill>
              <a:srgbClr val="145DA0"/>
            </a:solidFill>
            <a:ln cap="sq">
              <a:noFill/>
              <a:prstDash val="solid"/>
              <a:miter/>
            </a:ln>
          </p:spPr>
        </p:sp>
        <p:sp>
          <p:nvSpPr>
            <p:cNvPr name="TextBox 8" id="8"/>
            <p:cNvSpPr txBox="true"/>
            <p:nvPr/>
          </p:nvSpPr>
          <p:spPr>
            <a:xfrm>
              <a:off x="0" y="-38100"/>
              <a:ext cx="3372446" cy="1681901"/>
            </a:xfrm>
            <a:prstGeom prst="rect">
              <a:avLst/>
            </a:prstGeom>
          </p:spPr>
          <p:txBody>
            <a:bodyPr anchor="ctr" rtlCol="false" tIns="50800" lIns="50800" bIns="50800" rIns="50800"/>
            <a:lstStyle/>
            <a:p>
              <a:pPr algn="ctr" marL="0" indent="0" lvl="0">
                <a:lnSpc>
                  <a:spcPts val="2659"/>
                </a:lnSpc>
                <a:spcBef>
                  <a:spcPct val="0"/>
                </a:spcBef>
              </a:pPr>
            </a:p>
          </p:txBody>
        </p:sp>
      </p:grpSp>
      <p:sp>
        <p:nvSpPr>
          <p:cNvPr name="TextBox 9" id="9"/>
          <p:cNvSpPr txBox="true"/>
          <p:nvPr/>
        </p:nvSpPr>
        <p:spPr>
          <a:xfrm rot="0">
            <a:off x="6175730" y="1776502"/>
            <a:ext cx="5748323" cy="992039"/>
          </a:xfrm>
          <a:prstGeom prst="rect">
            <a:avLst/>
          </a:prstGeom>
        </p:spPr>
        <p:txBody>
          <a:bodyPr anchor="t" rtlCol="false" tIns="0" lIns="0" bIns="0" rIns="0">
            <a:spAutoFit/>
          </a:bodyPr>
          <a:lstStyle/>
          <a:p>
            <a:pPr algn="ctr" marL="0" indent="0" lvl="0">
              <a:lnSpc>
                <a:spcPts val="8195"/>
              </a:lnSpc>
              <a:spcBef>
                <a:spcPct val="0"/>
              </a:spcBef>
            </a:pPr>
            <a:r>
              <a:rPr lang="en-US" sz="5854">
                <a:solidFill>
                  <a:srgbClr val="FDFDFD"/>
                </a:solidFill>
                <a:latin typeface="Open Sans Extra Bold"/>
              </a:rPr>
              <a:t>Introduction</a:t>
            </a:r>
          </a:p>
        </p:txBody>
      </p:sp>
      <p:sp>
        <p:nvSpPr>
          <p:cNvPr name="TextBox 10" id="10"/>
          <p:cNvSpPr txBox="true"/>
          <p:nvPr/>
        </p:nvSpPr>
        <p:spPr>
          <a:xfrm rot="0">
            <a:off x="4079588" y="2935894"/>
            <a:ext cx="10271342" cy="4444897"/>
          </a:xfrm>
          <a:prstGeom prst="rect">
            <a:avLst/>
          </a:prstGeom>
        </p:spPr>
        <p:txBody>
          <a:bodyPr anchor="t" rtlCol="false" tIns="0" lIns="0" bIns="0" rIns="0">
            <a:spAutoFit/>
          </a:bodyPr>
          <a:lstStyle/>
          <a:p>
            <a:pPr algn="ctr">
              <a:lnSpc>
                <a:spcPts val="3218"/>
              </a:lnSpc>
            </a:pPr>
            <a:r>
              <a:rPr lang="en-US" sz="2298" spc="-45">
                <a:solidFill>
                  <a:srgbClr val="FDFDFD"/>
                </a:solidFill>
                <a:latin typeface="Poppins"/>
              </a:rPr>
              <a:t>- Brief overview of Amazon and its significance in the e-commerce industry.</a:t>
            </a:r>
          </a:p>
          <a:p>
            <a:pPr algn="ctr">
              <a:lnSpc>
                <a:spcPts val="3218"/>
              </a:lnSpc>
            </a:pPr>
            <a:r>
              <a:rPr lang="en-US" sz="2298" spc="-45">
                <a:solidFill>
                  <a:srgbClr val="FDFDFD"/>
                </a:solidFill>
                <a:latin typeface="Poppins"/>
              </a:rPr>
              <a:t>   - Explanation of the motivation behind creating a clone of Amazon.</a:t>
            </a:r>
          </a:p>
          <a:p>
            <a:pPr algn="ctr">
              <a:lnSpc>
                <a:spcPts val="3218"/>
              </a:lnSpc>
            </a:pPr>
            <a:r>
              <a:rPr lang="en-US" sz="2298" spc="-45">
                <a:solidFill>
                  <a:srgbClr val="FDFDFD"/>
                </a:solidFill>
                <a:latin typeface="Poppins"/>
              </a:rPr>
              <a:t>   - Introduction to the project goals and objectives </a:t>
            </a:r>
          </a:p>
          <a:p>
            <a:pPr algn="ctr">
              <a:lnSpc>
                <a:spcPts val="3218"/>
              </a:lnSpc>
            </a:pPr>
            <a:r>
              <a:rPr lang="en-US" sz="2298" spc="-45">
                <a:solidFill>
                  <a:srgbClr val="FDFDFD"/>
                </a:solidFill>
                <a:latin typeface="Poppins"/>
              </a:rPr>
              <a:t>   - High-level architecture diagram illustrating the components and interactions of the Amazon clone system.</a:t>
            </a:r>
          </a:p>
          <a:p>
            <a:pPr algn="ctr">
              <a:lnSpc>
                <a:spcPts val="3218"/>
              </a:lnSpc>
              <a:spcBef>
                <a:spcPct val="0"/>
              </a:spcBef>
            </a:pPr>
            <a:r>
              <a:rPr lang="en-US" sz="2298" spc="-45">
                <a:solidFill>
                  <a:srgbClr val="FDFDFD"/>
                </a:solidFill>
                <a:latin typeface="Poppins"/>
              </a:rPr>
              <a:t>   - Mention any challenges or considerations that will be addressed during the development process.</a:t>
            </a:r>
          </a:p>
          <a:p>
            <a:pPr algn="ctr">
              <a:lnSpc>
                <a:spcPts val="3218"/>
              </a:lnSpc>
              <a:spcBef>
                <a:spcPct val="0"/>
              </a:spcBef>
            </a:pPr>
            <a:r>
              <a:rPr lang="en-US" sz="2298" spc="-45">
                <a:solidFill>
                  <a:srgbClr val="FDFDFD"/>
                </a:solidFill>
                <a:latin typeface="Poppins"/>
              </a:rPr>
              <a:t>Praesent vel felis quis mi pulvinar sagittis. Pellentesque viverra ipsum ante, in congue ante eleifend eget. Aenean tortor tellus, efficitur ac rhoncus et, eleifend sit amet mi. Sed ut lectus ac nibh molestie rhoncus.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2123887" y="-2346523"/>
            <a:ext cx="4693046" cy="4693046"/>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39603" y="1122782"/>
            <a:ext cx="7019697" cy="10556306"/>
            <a:chOff x="0" y="0"/>
            <a:chExt cx="660400" cy="993118"/>
          </a:xfrm>
        </p:grpSpPr>
        <p:sp>
          <p:nvSpPr>
            <p:cNvPr name="Freeform 6" id="6"/>
            <p:cNvSpPr/>
            <p:nvPr/>
          </p:nvSpPr>
          <p:spPr>
            <a:xfrm flipH="false" flipV="false" rot="0">
              <a:off x="0" y="0"/>
              <a:ext cx="660400" cy="993118"/>
            </a:xfrm>
            <a:custGeom>
              <a:avLst/>
              <a:gdLst/>
              <a:ahLst/>
              <a:cxnLst/>
              <a:rect r="r" b="b" t="t" l="l"/>
              <a:pathLst>
                <a:path h="993118"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32507"/>
                  </a:cubicBezTo>
                  <a:lnTo>
                    <a:pt x="660400" y="993118"/>
                  </a:lnTo>
                  <a:lnTo>
                    <a:pt x="0" y="993118"/>
                  </a:lnTo>
                  <a:lnTo>
                    <a:pt x="0" y="332998"/>
                  </a:lnTo>
                  <a:cubicBezTo>
                    <a:pt x="1782" y="185660"/>
                    <a:pt x="93019" y="64045"/>
                    <a:pt x="220252" y="19070"/>
                  </a:cubicBezTo>
                  <a:close/>
                </a:path>
              </a:pathLst>
            </a:custGeom>
            <a:solidFill>
              <a:srgbClr val="145DA0"/>
            </a:solidFill>
          </p:spPr>
        </p:sp>
        <p:sp>
          <p:nvSpPr>
            <p:cNvPr name="TextBox 7" id="7"/>
            <p:cNvSpPr txBox="true"/>
            <p:nvPr/>
          </p:nvSpPr>
          <p:spPr>
            <a:xfrm>
              <a:off x="0" y="88900"/>
              <a:ext cx="660400" cy="904218"/>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a:grpSpLocks noChangeAspect="true"/>
          </p:cNvGrpSpPr>
          <p:nvPr/>
        </p:nvGrpSpPr>
        <p:grpSpPr>
          <a:xfrm rot="0">
            <a:off x="10614313" y="1459818"/>
            <a:ext cx="6270276" cy="6270276"/>
            <a:chOff x="0" y="0"/>
            <a:chExt cx="8916670" cy="8916670"/>
          </a:xfrm>
        </p:grpSpPr>
        <p:sp>
          <p:nvSpPr>
            <p:cNvPr name="Freeform 9" id="9"/>
            <p:cNvSpPr/>
            <p:nvPr/>
          </p:nvSpPr>
          <p:spPr>
            <a:xfrm flipH="false" flipV="false" rot="0">
              <a:off x="6350" y="6350"/>
              <a:ext cx="8903970" cy="8903970"/>
            </a:xfrm>
            <a:custGeom>
              <a:avLst/>
              <a:gdLst/>
              <a:ahLst/>
              <a:cxnLst/>
              <a:rect r="r" b="b" t="t" l="l"/>
              <a:pathLst>
                <a:path h="8903970" w="8903970">
                  <a:moveTo>
                    <a:pt x="4451350" y="8903970"/>
                  </a:moveTo>
                  <a:cubicBezTo>
                    <a:pt x="1997710" y="8903970"/>
                    <a:pt x="0" y="6906260"/>
                    <a:pt x="0" y="4451350"/>
                  </a:cubicBezTo>
                  <a:cubicBezTo>
                    <a:pt x="0" y="1996440"/>
                    <a:pt x="1997710" y="0"/>
                    <a:pt x="4451350" y="0"/>
                  </a:cubicBezTo>
                  <a:cubicBezTo>
                    <a:pt x="6904990" y="0"/>
                    <a:pt x="8903970" y="1997710"/>
                    <a:pt x="8903970" y="4451350"/>
                  </a:cubicBezTo>
                  <a:cubicBezTo>
                    <a:pt x="8903970" y="6904990"/>
                    <a:pt x="6906260" y="8903970"/>
                    <a:pt x="4451350" y="8903970"/>
                  </a:cubicBezTo>
                  <a:close/>
                  <a:moveTo>
                    <a:pt x="4451350" y="19050"/>
                  </a:moveTo>
                  <a:cubicBezTo>
                    <a:pt x="2007870" y="19050"/>
                    <a:pt x="19050" y="2007870"/>
                    <a:pt x="19050" y="4451350"/>
                  </a:cubicBezTo>
                  <a:cubicBezTo>
                    <a:pt x="19050" y="6894830"/>
                    <a:pt x="2007870" y="8883650"/>
                    <a:pt x="4451350" y="8883650"/>
                  </a:cubicBezTo>
                  <a:cubicBezTo>
                    <a:pt x="6894830" y="8883650"/>
                    <a:pt x="8883650" y="6894830"/>
                    <a:pt x="8883650" y="4451350"/>
                  </a:cubicBezTo>
                  <a:cubicBezTo>
                    <a:pt x="8883650" y="2007870"/>
                    <a:pt x="6896100" y="19050"/>
                    <a:pt x="4451350" y="19050"/>
                  </a:cubicBezTo>
                  <a:close/>
                </a:path>
              </a:pathLst>
            </a:custGeom>
            <a:solidFill>
              <a:srgbClr val="FFFFFF"/>
            </a:solidFill>
          </p:spPr>
        </p:sp>
        <p:sp>
          <p:nvSpPr>
            <p:cNvPr name="Freeform 10" id="10"/>
            <p:cNvSpPr/>
            <p:nvPr/>
          </p:nvSpPr>
          <p:spPr>
            <a:xfrm flipH="false" flipV="false" rot="0">
              <a:off x="154940" y="154940"/>
              <a:ext cx="8605520" cy="8605520"/>
            </a:xfrm>
            <a:custGeom>
              <a:avLst/>
              <a:gdLst/>
              <a:ahLst/>
              <a:cxnLst/>
              <a:rect r="r" b="b" t="t" l="l"/>
              <a:pathLst>
                <a:path h="8605520" w="8605520">
                  <a:moveTo>
                    <a:pt x="8605520" y="4302760"/>
                  </a:moveTo>
                  <a:cubicBezTo>
                    <a:pt x="8605520" y="6678930"/>
                    <a:pt x="6678930" y="8605520"/>
                    <a:pt x="4302760" y="8605520"/>
                  </a:cubicBezTo>
                  <a:cubicBezTo>
                    <a:pt x="1926590" y="8605520"/>
                    <a:pt x="0" y="6680200"/>
                    <a:pt x="0" y="4302760"/>
                  </a:cubicBezTo>
                  <a:cubicBezTo>
                    <a:pt x="0" y="1925320"/>
                    <a:pt x="1926590" y="0"/>
                    <a:pt x="4302760" y="0"/>
                  </a:cubicBezTo>
                  <a:cubicBezTo>
                    <a:pt x="6678930" y="0"/>
                    <a:pt x="8605520" y="1926590"/>
                    <a:pt x="8605520" y="4302760"/>
                  </a:cubicBezTo>
                  <a:close/>
                </a:path>
              </a:pathLst>
            </a:custGeom>
            <a:blipFill>
              <a:blip r:embed="rId2"/>
              <a:stretch>
                <a:fillRect l="-25046" t="0" r="-25046" b="0"/>
              </a:stretch>
            </a:blipFill>
          </p:spPr>
        </p:sp>
      </p:grpSp>
      <p:sp>
        <p:nvSpPr>
          <p:cNvPr name="TextBox 11" id="11"/>
          <p:cNvSpPr txBox="true"/>
          <p:nvPr/>
        </p:nvSpPr>
        <p:spPr>
          <a:xfrm rot="0">
            <a:off x="729228" y="3467645"/>
            <a:ext cx="11777502" cy="3001382"/>
          </a:xfrm>
          <a:prstGeom prst="rect">
            <a:avLst/>
          </a:prstGeom>
        </p:spPr>
        <p:txBody>
          <a:bodyPr anchor="t" rtlCol="false" tIns="0" lIns="0" bIns="0" rIns="0">
            <a:spAutoFit/>
          </a:bodyPr>
          <a:lstStyle/>
          <a:p>
            <a:pPr>
              <a:lnSpc>
                <a:spcPts val="3979"/>
              </a:lnSpc>
            </a:pPr>
            <a:r>
              <a:rPr lang="en-US" sz="2842" spc="-56">
                <a:solidFill>
                  <a:srgbClr val="051D40"/>
                </a:solidFill>
                <a:latin typeface="Poppins"/>
              </a:rPr>
              <a:t>- The aim of this project is to create a replica</a:t>
            </a:r>
          </a:p>
          <a:p>
            <a:pPr>
              <a:lnSpc>
                <a:spcPts val="3979"/>
              </a:lnSpc>
            </a:pPr>
            <a:r>
              <a:rPr lang="en-US" sz="2842" spc="-56">
                <a:solidFill>
                  <a:srgbClr val="051D40"/>
                </a:solidFill>
                <a:latin typeface="Poppins"/>
              </a:rPr>
              <a:t> or clone of the Amazon e-commerce platform.</a:t>
            </a:r>
          </a:p>
          <a:p>
            <a:pPr>
              <a:lnSpc>
                <a:spcPts val="3979"/>
              </a:lnSpc>
            </a:pPr>
            <a:r>
              <a:rPr lang="en-US" sz="2842" spc="-56">
                <a:solidFill>
                  <a:srgbClr val="051D40"/>
                </a:solidFill>
                <a:latin typeface="Poppins"/>
              </a:rPr>
              <a:t>   - To understand the architecture and functionality </a:t>
            </a:r>
          </a:p>
          <a:p>
            <a:pPr>
              <a:lnSpc>
                <a:spcPts val="3979"/>
              </a:lnSpc>
            </a:pPr>
            <a:r>
              <a:rPr lang="en-US" sz="2842" spc="-56">
                <a:solidFill>
                  <a:srgbClr val="051D40"/>
                </a:solidFill>
                <a:latin typeface="Poppins"/>
              </a:rPr>
              <a:t>of a large-scale e-commerce website.</a:t>
            </a:r>
          </a:p>
          <a:p>
            <a:pPr>
              <a:lnSpc>
                <a:spcPts val="3979"/>
              </a:lnSpc>
            </a:pPr>
            <a:r>
              <a:rPr lang="en-US" sz="2842" spc="-56">
                <a:solidFill>
                  <a:srgbClr val="051D40"/>
                </a:solidFill>
                <a:latin typeface="Poppins"/>
              </a:rPr>
              <a:t>   - To gain practical experience in web development,</a:t>
            </a:r>
          </a:p>
          <a:p>
            <a:pPr algn="l" marL="0" indent="0" lvl="0">
              <a:lnSpc>
                <a:spcPts val="3979"/>
              </a:lnSpc>
              <a:spcBef>
                <a:spcPct val="0"/>
              </a:spcBef>
            </a:pPr>
            <a:r>
              <a:rPr lang="en-US" sz="2842" spc="-56">
                <a:solidFill>
                  <a:srgbClr val="051D40"/>
                </a:solidFill>
                <a:latin typeface="Poppins"/>
              </a:rPr>
              <a:t> database management, and user experience design.</a:t>
            </a:r>
          </a:p>
        </p:txBody>
      </p:sp>
      <p:sp>
        <p:nvSpPr>
          <p:cNvPr name="TextBox 12" id="12"/>
          <p:cNvSpPr txBox="true"/>
          <p:nvPr/>
        </p:nvSpPr>
        <p:spPr>
          <a:xfrm rot="0">
            <a:off x="729228" y="2031633"/>
            <a:ext cx="5600292" cy="1034951"/>
          </a:xfrm>
          <a:prstGeom prst="rect">
            <a:avLst/>
          </a:prstGeom>
        </p:spPr>
        <p:txBody>
          <a:bodyPr anchor="t" rtlCol="false" tIns="0" lIns="0" bIns="0" rIns="0">
            <a:spAutoFit/>
          </a:bodyPr>
          <a:lstStyle/>
          <a:p>
            <a:pPr>
              <a:lnSpc>
                <a:spcPts val="8490"/>
              </a:lnSpc>
              <a:spcBef>
                <a:spcPct val="0"/>
              </a:spcBef>
            </a:pPr>
            <a:r>
              <a:rPr lang="en-US" sz="6064">
                <a:solidFill>
                  <a:srgbClr val="051D40"/>
                </a:solidFill>
                <a:latin typeface="Open Sans Extra Bold"/>
              </a:rPr>
              <a:t>Our Mission</a:t>
            </a: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2123887" y="-2346523"/>
            <a:ext cx="4693046" cy="4693046"/>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10239603" y="1122782"/>
            <a:ext cx="7019697" cy="10556306"/>
            <a:chOff x="0" y="0"/>
            <a:chExt cx="660400" cy="993118"/>
          </a:xfrm>
        </p:grpSpPr>
        <p:sp>
          <p:nvSpPr>
            <p:cNvPr name="Freeform 6" id="6"/>
            <p:cNvSpPr/>
            <p:nvPr/>
          </p:nvSpPr>
          <p:spPr>
            <a:xfrm flipH="false" flipV="false" rot="0">
              <a:off x="0" y="0"/>
              <a:ext cx="660400" cy="993118"/>
            </a:xfrm>
            <a:custGeom>
              <a:avLst/>
              <a:gdLst/>
              <a:ahLst/>
              <a:cxnLst/>
              <a:rect r="r" b="b" t="t" l="l"/>
              <a:pathLst>
                <a:path h="993118"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32507"/>
                  </a:cubicBezTo>
                  <a:lnTo>
                    <a:pt x="660400" y="993118"/>
                  </a:lnTo>
                  <a:lnTo>
                    <a:pt x="0" y="993118"/>
                  </a:lnTo>
                  <a:lnTo>
                    <a:pt x="0" y="332998"/>
                  </a:lnTo>
                  <a:cubicBezTo>
                    <a:pt x="1782" y="185660"/>
                    <a:pt x="93019" y="64045"/>
                    <a:pt x="220252" y="19070"/>
                  </a:cubicBezTo>
                  <a:close/>
                </a:path>
              </a:pathLst>
            </a:custGeom>
            <a:solidFill>
              <a:srgbClr val="145DA0"/>
            </a:solidFill>
          </p:spPr>
        </p:sp>
        <p:sp>
          <p:nvSpPr>
            <p:cNvPr name="TextBox 7" id="7"/>
            <p:cNvSpPr txBox="true"/>
            <p:nvPr/>
          </p:nvSpPr>
          <p:spPr>
            <a:xfrm>
              <a:off x="0" y="88900"/>
              <a:ext cx="660400" cy="904218"/>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222636" y="2518814"/>
            <a:ext cx="10951617" cy="5889713"/>
          </a:xfrm>
          <a:prstGeom prst="rect">
            <a:avLst/>
          </a:prstGeom>
        </p:spPr>
        <p:txBody>
          <a:bodyPr anchor="t" rtlCol="false" tIns="0" lIns="0" bIns="0" rIns="0">
            <a:spAutoFit/>
          </a:bodyPr>
          <a:lstStyle/>
          <a:p>
            <a:pPr>
              <a:lnSpc>
                <a:spcPts val="3620"/>
              </a:lnSpc>
            </a:pPr>
            <a:r>
              <a:rPr lang="en-US" sz="2585" spc="-51">
                <a:solidFill>
                  <a:srgbClr val="051D40"/>
                </a:solidFill>
                <a:latin typeface="Poppins"/>
              </a:rPr>
              <a:t>- Replicate the key features of Amazon, such as user </a:t>
            </a:r>
          </a:p>
          <a:p>
            <a:pPr>
              <a:lnSpc>
                <a:spcPts val="3620"/>
              </a:lnSpc>
            </a:pPr>
            <a:r>
              <a:rPr lang="en-US" sz="2585" spc="-51">
                <a:solidFill>
                  <a:srgbClr val="051D40"/>
                </a:solidFill>
                <a:latin typeface="Poppins"/>
              </a:rPr>
              <a:t>authentication, product browsing, searching, adding</a:t>
            </a:r>
          </a:p>
          <a:p>
            <a:pPr>
              <a:lnSpc>
                <a:spcPts val="3620"/>
              </a:lnSpc>
            </a:pPr>
            <a:r>
              <a:rPr lang="en-US" sz="2585" spc="-51">
                <a:solidFill>
                  <a:srgbClr val="051D40"/>
                </a:solidFill>
                <a:latin typeface="Poppins"/>
              </a:rPr>
              <a:t> items to the cart, and checkout process.</a:t>
            </a:r>
          </a:p>
          <a:p>
            <a:pPr>
              <a:lnSpc>
                <a:spcPts val="3620"/>
              </a:lnSpc>
            </a:pPr>
            <a:r>
              <a:rPr lang="en-US" sz="2585" spc="-51">
                <a:solidFill>
                  <a:srgbClr val="051D40"/>
                </a:solidFill>
                <a:latin typeface="Poppins"/>
              </a:rPr>
              <a:t>   - Implement a responsive and intuitive user interface </a:t>
            </a:r>
          </a:p>
          <a:p>
            <a:pPr>
              <a:lnSpc>
                <a:spcPts val="3620"/>
              </a:lnSpc>
            </a:pPr>
            <a:r>
              <a:rPr lang="en-US" sz="2585" spc="-51">
                <a:solidFill>
                  <a:srgbClr val="051D40"/>
                </a:solidFill>
                <a:latin typeface="Poppins"/>
              </a:rPr>
              <a:t>for seamless navigation and shopping experience.</a:t>
            </a:r>
          </a:p>
          <a:p>
            <a:pPr>
              <a:lnSpc>
                <a:spcPts val="3620"/>
              </a:lnSpc>
            </a:pPr>
            <a:r>
              <a:rPr lang="en-US" sz="2585" spc="-51">
                <a:solidFill>
                  <a:srgbClr val="051D40"/>
                </a:solidFill>
                <a:latin typeface="Poppins"/>
              </a:rPr>
              <a:t> - Integrate payment gateways for seamless and secure</a:t>
            </a:r>
          </a:p>
          <a:p>
            <a:pPr>
              <a:lnSpc>
                <a:spcPts val="3620"/>
              </a:lnSpc>
            </a:pPr>
            <a:r>
              <a:rPr lang="en-US" sz="2585" spc="-51">
                <a:solidFill>
                  <a:srgbClr val="051D40"/>
                </a:solidFill>
                <a:latin typeface="Poppins"/>
              </a:rPr>
              <a:t> online transactions.</a:t>
            </a:r>
          </a:p>
          <a:p>
            <a:pPr>
              <a:lnSpc>
                <a:spcPts val="3620"/>
              </a:lnSpc>
            </a:pPr>
            <a:r>
              <a:rPr lang="en-US" sz="2585" spc="-51">
                <a:solidFill>
                  <a:srgbClr val="051D40"/>
                </a:solidFill>
                <a:latin typeface="Poppins"/>
              </a:rPr>
              <a:t>   - Ensure scalability and performance optimization to accommodate a large number of users and products.</a:t>
            </a:r>
          </a:p>
          <a:p>
            <a:pPr>
              <a:lnSpc>
                <a:spcPts val="3620"/>
              </a:lnSpc>
            </a:pPr>
            <a:r>
              <a:rPr lang="en-US" sz="2585" spc="-51">
                <a:solidFill>
                  <a:srgbClr val="051D40"/>
                </a:solidFill>
                <a:latin typeface="Poppins"/>
              </a:rPr>
              <a:t>   - Test the application thoroughly to identify and fix any</a:t>
            </a:r>
          </a:p>
          <a:p>
            <a:pPr>
              <a:lnSpc>
                <a:spcPts val="3620"/>
              </a:lnSpc>
            </a:pPr>
            <a:r>
              <a:rPr lang="en-US" sz="2585" spc="-51">
                <a:solidFill>
                  <a:srgbClr val="051D40"/>
                </a:solidFill>
                <a:latin typeface="Poppins"/>
              </a:rPr>
              <a:t> bugs or issues.</a:t>
            </a:r>
          </a:p>
          <a:p>
            <a:pPr>
              <a:lnSpc>
                <a:spcPts val="3620"/>
              </a:lnSpc>
            </a:pPr>
            <a:r>
              <a:rPr lang="en-US" sz="2585" spc="-51">
                <a:solidFill>
                  <a:srgbClr val="051D40"/>
                </a:solidFill>
                <a:latin typeface="Poppins"/>
              </a:rPr>
              <a:t>   - Deploy the Amazon clone on a server to make it accessible</a:t>
            </a:r>
          </a:p>
          <a:p>
            <a:pPr algn="l" marL="0" indent="0" lvl="0">
              <a:lnSpc>
                <a:spcPts val="3620"/>
              </a:lnSpc>
              <a:spcBef>
                <a:spcPct val="0"/>
              </a:spcBef>
            </a:pPr>
            <a:r>
              <a:rPr lang="en-US" sz="2585" spc="-51">
                <a:solidFill>
                  <a:srgbClr val="051D40"/>
                </a:solidFill>
                <a:latin typeface="Poppins"/>
              </a:rPr>
              <a:t> to users.</a:t>
            </a:r>
          </a:p>
        </p:txBody>
      </p:sp>
      <p:sp>
        <p:nvSpPr>
          <p:cNvPr name="TextBox 9" id="9"/>
          <p:cNvSpPr txBox="true"/>
          <p:nvPr/>
        </p:nvSpPr>
        <p:spPr>
          <a:xfrm rot="0">
            <a:off x="1518345" y="1433769"/>
            <a:ext cx="4914913" cy="912755"/>
          </a:xfrm>
          <a:prstGeom prst="rect">
            <a:avLst/>
          </a:prstGeom>
        </p:spPr>
        <p:txBody>
          <a:bodyPr anchor="t" rtlCol="false" tIns="0" lIns="0" bIns="0" rIns="0">
            <a:spAutoFit/>
          </a:bodyPr>
          <a:lstStyle/>
          <a:p>
            <a:pPr>
              <a:lnSpc>
                <a:spcPts val="7450"/>
              </a:lnSpc>
              <a:spcBef>
                <a:spcPct val="0"/>
              </a:spcBef>
            </a:pPr>
            <a:r>
              <a:rPr lang="en-US" sz="5322">
                <a:solidFill>
                  <a:srgbClr val="051D40"/>
                </a:solidFill>
                <a:latin typeface="Open Sans Extra Bold"/>
              </a:rPr>
              <a:t>Stratergy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grpSp>
        <p:nvGrpSpPr>
          <p:cNvPr name="Group 2" id="2"/>
          <p:cNvGrpSpPr/>
          <p:nvPr/>
        </p:nvGrpSpPr>
        <p:grpSpPr>
          <a:xfrm rot="0">
            <a:off x="-6656283" y="-2445901"/>
            <a:ext cx="15178802" cy="15178802"/>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145DA0"/>
              </a:solidFill>
              <a:prstDash val="solid"/>
              <a:miter/>
            </a:ln>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6007842" y="-1797460"/>
            <a:ext cx="13881919" cy="13881919"/>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name="TextBox 7" id="7"/>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8" id="8"/>
          <p:cNvSpPr txBox="true"/>
          <p:nvPr/>
        </p:nvSpPr>
        <p:spPr>
          <a:xfrm rot="0">
            <a:off x="1309708" y="4129694"/>
            <a:ext cx="8546420" cy="1134308"/>
          </a:xfrm>
          <a:prstGeom prst="rect">
            <a:avLst/>
          </a:prstGeom>
        </p:spPr>
        <p:txBody>
          <a:bodyPr anchor="t" rtlCol="false" tIns="0" lIns="0" bIns="0" rIns="0">
            <a:spAutoFit/>
          </a:bodyPr>
          <a:lstStyle/>
          <a:p>
            <a:pPr marL="0" indent="0" lvl="0">
              <a:lnSpc>
                <a:spcPts val="9282"/>
              </a:lnSpc>
              <a:spcBef>
                <a:spcPct val="0"/>
              </a:spcBef>
            </a:pPr>
            <a:r>
              <a:rPr lang="en-US" sz="6630">
                <a:solidFill>
                  <a:srgbClr val="FDFDFD"/>
                </a:solidFill>
                <a:latin typeface="Open Sans Extra Bold"/>
              </a:rPr>
              <a:t>Key Features</a:t>
            </a:r>
          </a:p>
        </p:txBody>
      </p:sp>
      <p:sp>
        <p:nvSpPr>
          <p:cNvPr name="Freeform 9" id="9"/>
          <p:cNvSpPr/>
          <p:nvPr/>
        </p:nvSpPr>
        <p:spPr>
          <a:xfrm flipH="false" flipV="false" rot="0">
            <a:off x="8618101" y="1767991"/>
            <a:ext cx="1424256" cy="1424256"/>
          </a:xfrm>
          <a:custGeom>
            <a:avLst/>
            <a:gdLst/>
            <a:ahLst/>
            <a:cxnLst/>
            <a:rect r="r" b="b" t="t" l="l"/>
            <a:pathLst>
              <a:path h="1424256" w="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10" id="10"/>
          <p:cNvSpPr txBox="true"/>
          <p:nvPr/>
        </p:nvSpPr>
        <p:spPr>
          <a:xfrm rot="0">
            <a:off x="10272237" y="2006147"/>
            <a:ext cx="6600563" cy="725619"/>
          </a:xfrm>
          <a:prstGeom prst="rect">
            <a:avLst/>
          </a:prstGeom>
        </p:spPr>
        <p:txBody>
          <a:bodyPr anchor="t" rtlCol="false" tIns="0" lIns="0" bIns="0" rIns="0">
            <a:spAutoFit/>
          </a:bodyPr>
          <a:lstStyle/>
          <a:p>
            <a:pPr>
              <a:lnSpc>
                <a:spcPts val="2855"/>
              </a:lnSpc>
            </a:pPr>
            <a:r>
              <a:rPr lang="en-US" sz="2039" spc="-40">
                <a:solidFill>
                  <a:srgbClr val="145DA0"/>
                </a:solidFill>
                <a:latin typeface="Poppins"/>
              </a:rPr>
              <a:t>User authentication and account management.</a:t>
            </a:r>
          </a:p>
          <a:p>
            <a:pPr>
              <a:lnSpc>
                <a:spcPts val="2855"/>
              </a:lnSpc>
            </a:pPr>
            <a:r>
              <a:rPr lang="en-US" sz="2039" spc="-40">
                <a:solidFill>
                  <a:srgbClr val="145DA0"/>
                </a:solidFill>
                <a:latin typeface="Poppins"/>
              </a:rPr>
              <a:t>  Product browsing, searching, and filtering.</a:t>
            </a:r>
          </a:p>
        </p:txBody>
      </p:sp>
      <p:sp>
        <p:nvSpPr>
          <p:cNvPr name="TextBox 11" id="11"/>
          <p:cNvSpPr txBox="true"/>
          <p:nvPr/>
        </p:nvSpPr>
        <p:spPr>
          <a:xfrm rot="0">
            <a:off x="8763159" y="2018567"/>
            <a:ext cx="1134140" cy="801632"/>
          </a:xfrm>
          <a:prstGeom prst="rect">
            <a:avLst/>
          </a:prstGeom>
        </p:spPr>
        <p:txBody>
          <a:bodyPr anchor="t" rtlCol="false" tIns="0" lIns="0" bIns="0" rIns="0">
            <a:spAutoFit/>
          </a:bodyPr>
          <a:lstStyle/>
          <a:p>
            <a:pPr algn="ctr" marL="0" indent="0" lvl="0">
              <a:lnSpc>
                <a:spcPts val="6697"/>
              </a:lnSpc>
              <a:spcBef>
                <a:spcPct val="0"/>
              </a:spcBef>
            </a:pPr>
            <a:r>
              <a:rPr lang="en-US" sz="4784">
                <a:solidFill>
                  <a:srgbClr val="FDFDFD"/>
                </a:solidFill>
                <a:latin typeface="Open Sans Extra Bold"/>
              </a:rPr>
              <a:t>01</a:t>
            </a:r>
          </a:p>
        </p:txBody>
      </p:sp>
      <p:sp>
        <p:nvSpPr>
          <p:cNvPr name="Freeform 12" id="12"/>
          <p:cNvSpPr/>
          <p:nvPr/>
        </p:nvSpPr>
        <p:spPr>
          <a:xfrm flipH="false" flipV="false" rot="0">
            <a:off x="9144000" y="3541391"/>
            <a:ext cx="1424256" cy="1424256"/>
          </a:xfrm>
          <a:custGeom>
            <a:avLst/>
            <a:gdLst/>
            <a:ahLst/>
            <a:cxnLst/>
            <a:rect r="r" b="b" t="t" l="l"/>
            <a:pathLst>
              <a:path h="1424256" w="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13" id="13"/>
          <p:cNvSpPr txBox="true"/>
          <p:nvPr/>
        </p:nvSpPr>
        <p:spPr>
          <a:xfrm rot="0">
            <a:off x="11025456" y="3352051"/>
            <a:ext cx="6414334" cy="1406710"/>
          </a:xfrm>
          <a:prstGeom prst="rect">
            <a:avLst/>
          </a:prstGeom>
        </p:spPr>
        <p:txBody>
          <a:bodyPr anchor="t" rtlCol="false" tIns="0" lIns="0" bIns="0" rIns="0">
            <a:spAutoFit/>
          </a:bodyPr>
          <a:lstStyle/>
          <a:p>
            <a:pPr>
              <a:lnSpc>
                <a:spcPts val="2774"/>
              </a:lnSpc>
            </a:pPr>
            <a:r>
              <a:rPr lang="en-US" sz="1981" spc="-39">
                <a:solidFill>
                  <a:srgbClr val="145DA0"/>
                </a:solidFill>
                <a:latin typeface="Poppins"/>
              </a:rPr>
              <a:t> Product details page with descriptions, images, and reviews.</a:t>
            </a:r>
          </a:p>
          <a:p>
            <a:pPr>
              <a:lnSpc>
                <a:spcPts val="2774"/>
              </a:lnSpc>
            </a:pPr>
            <a:r>
              <a:rPr lang="en-US" sz="1981" spc="-39">
                <a:solidFill>
                  <a:srgbClr val="145DA0"/>
                </a:solidFill>
                <a:latin typeface="Poppins"/>
              </a:rPr>
              <a:t>  Shopping cart functionality for adding and managing items.</a:t>
            </a:r>
          </a:p>
        </p:txBody>
      </p:sp>
      <p:sp>
        <p:nvSpPr>
          <p:cNvPr name="TextBox 14" id="14"/>
          <p:cNvSpPr txBox="true"/>
          <p:nvPr/>
        </p:nvSpPr>
        <p:spPr>
          <a:xfrm rot="0">
            <a:off x="9289058" y="3814603"/>
            <a:ext cx="1134140" cy="801632"/>
          </a:xfrm>
          <a:prstGeom prst="rect">
            <a:avLst/>
          </a:prstGeom>
        </p:spPr>
        <p:txBody>
          <a:bodyPr anchor="t" rtlCol="false" tIns="0" lIns="0" bIns="0" rIns="0">
            <a:spAutoFit/>
          </a:bodyPr>
          <a:lstStyle/>
          <a:p>
            <a:pPr algn="ctr" marL="0" indent="0" lvl="0">
              <a:lnSpc>
                <a:spcPts val="6697"/>
              </a:lnSpc>
              <a:spcBef>
                <a:spcPct val="0"/>
              </a:spcBef>
            </a:pPr>
            <a:r>
              <a:rPr lang="en-US" sz="4784">
                <a:solidFill>
                  <a:srgbClr val="FDFDFD"/>
                </a:solidFill>
                <a:latin typeface="Open Sans Extra Bold"/>
              </a:rPr>
              <a:t>02</a:t>
            </a:r>
          </a:p>
        </p:txBody>
      </p:sp>
      <p:sp>
        <p:nvSpPr>
          <p:cNvPr name="Freeform 15" id="15"/>
          <p:cNvSpPr/>
          <p:nvPr/>
        </p:nvSpPr>
        <p:spPr>
          <a:xfrm flipH="false" flipV="false" rot="0">
            <a:off x="9144000" y="5318072"/>
            <a:ext cx="1424256" cy="1424256"/>
          </a:xfrm>
          <a:custGeom>
            <a:avLst/>
            <a:gdLst/>
            <a:ahLst/>
            <a:cxnLst/>
            <a:rect r="r" b="b" t="t" l="l"/>
            <a:pathLst>
              <a:path h="1424256" w="1424256">
                <a:moveTo>
                  <a:pt x="0" y="0"/>
                </a:moveTo>
                <a:lnTo>
                  <a:pt x="1424256" y="0"/>
                </a:lnTo>
                <a:lnTo>
                  <a:pt x="1424256"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16" id="16"/>
          <p:cNvSpPr txBox="true"/>
          <p:nvPr/>
        </p:nvSpPr>
        <p:spPr>
          <a:xfrm rot="0">
            <a:off x="10844966" y="5473258"/>
            <a:ext cx="6414334" cy="1056734"/>
          </a:xfrm>
          <a:prstGeom prst="rect">
            <a:avLst/>
          </a:prstGeom>
        </p:spPr>
        <p:txBody>
          <a:bodyPr anchor="t" rtlCol="false" tIns="0" lIns="0" bIns="0" rIns="0">
            <a:spAutoFit/>
          </a:bodyPr>
          <a:lstStyle/>
          <a:p>
            <a:pPr>
              <a:lnSpc>
                <a:spcPts val="2774"/>
              </a:lnSpc>
            </a:pPr>
            <a:r>
              <a:rPr lang="en-US" sz="1981" spc="-39">
                <a:solidFill>
                  <a:srgbClr val="145DA0"/>
                </a:solidFill>
                <a:latin typeface="Poppins"/>
              </a:rPr>
              <a:t>Secure checkout process with multiple payment options.</a:t>
            </a:r>
          </a:p>
          <a:p>
            <a:pPr>
              <a:lnSpc>
                <a:spcPts val="2774"/>
              </a:lnSpc>
            </a:pPr>
            <a:r>
              <a:rPr lang="en-US" sz="1981" spc="-39">
                <a:solidFill>
                  <a:srgbClr val="145DA0"/>
                </a:solidFill>
                <a:latin typeface="Poppins"/>
              </a:rPr>
              <a:t>  Order tracking and management for users.</a:t>
            </a:r>
          </a:p>
        </p:txBody>
      </p:sp>
      <p:sp>
        <p:nvSpPr>
          <p:cNvPr name="TextBox 17" id="17"/>
          <p:cNvSpPr txBox="true"/>
          <p:nvPr/>
        </p:nvSpPr>
        <p:spPr>
          <a:xfrm rot="0">
            <a:off x="9289058" y="5591284"/>
            <a:ext cx="1134140" cy="801632"/>
          </a:xfrm>
          <a:prstGeom prst="rect">
            <a:avLst/>
          </a:prstGeom>
        </p:spPr>
        <p:txBody>
          <a:bodyPr anchor="t" rtlCol="false" tIns="0" lIns="0" bIns="0" rIns="0">
            <a:spAutoFit/>
          </a:bodyPr>
          <a:lstStyle/>
          <a:p>
            <a:pPr algn="ctr" marL="0" indent="0" lvl="0">
              <a:lnSpc>
                <a:spcPts val="6697"/>
              </a:lnSpc>
              <a:spcBef>
                <a:spcPct val="0"/>
              </a:spcBef>
            </a:pPr>
            <a:r>
              <a:rPr lang="en-US" sz="4784">
                <a:solidFill>
                  <a:srgbClr val="FDFDFD"/>
                </a:solidFill>
                <a:latin typeface="Open Sans Extra Bold"/>
              </a:rPr>
              <a:t>03</a:t>
            </a:r>
          </a:p>
        </p:txBody>
      </p:sp>
      <p:sp>
        <p:nvSpPr>
          <p:cNvPr name="Freeform 18" id="18"/>
          <p:cNvSpPr/>
          <p:nvPr/>
        </p:nvSpPr>
        <p:spPr>
          <a:xfrm flipH="false" flipV="false" rot="0">
            <a:off x="8618101" y="7094753"/>
            <a:ext cx="1424256" cy="1424256"/>
          </a:xfrm>
          <a:custGeom>
            <a:avLst/>
            <a:gdLst/>
            <a:ahLst/>
            <a:cxnLst/>
            <a:rect r="r" b="b" t="t" l="l"/>
            <a:pathLst>
              <a:path h="1424256" w="1424256">
                <a:moveTo>
                  <a:pt x="0" y="0"/>
                </a:moveTo>
                <a:lnTo>
                  <a:pt x="1424255" y="0"/>
                </a:lnTo>
                <a:lnTo>
                  <a:pt x="1424255" y="1424256"/>
                </a:lnTo>
                <a:lnTo>
                  <a:pt x="0" y="14242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sp>
        <p:nvSpPr>
          <p:cNvPr name="TextBox 19" id="19"/>
          <p:cNvSpPr txBox="true"/>
          <p:nvPr/>
        </p:nvSpPr>
        <p:spPr>
          <a:xfrm rot="0">
            <a:off x="10162447" y="7133383"/>
            <a:ext cx="6710353" cy="2576896"/>
          </a:xfrm>
          <a:prstGeom prst="rect">
            <a:avLst/>
          </a:prstGeom>
        </p:spPr>
        <p:txBody>
          <a:bodyPr anchor="t" rtlCol="false" tIns="0" lIns="0" bIns="0" rIns="0">
            <a:spAutoFit/>
          </a:bodyPr>
          <a:lstStyle/>
          <a:p>
            <a:pPr>
              <a:lnSpc>
                <a:spcPts val="2902"/>
              </a:lnSpc>
            </a:pPr>
            <a:r>
              <a:rPr lang="en-US" sz="2073" spc="-41">
                <a:solidFill>
                  <a:srgbClr val="145DA0"/>
                </a:solidFill>
                <a:latin typeface="Poppins"/>
              </a:rPr>
              <a:t>  Admin panel for managing products, orders, and users.</a:t>
            </a:r>
          </a:p>
          <a:p>
            <a:pPr>
              <a:lnSpc>
                <a:spcPts val="2902"/>
              </a:lnSpc>
            </a:pPr>
            <a:r>
              <a:rPr lang="en-US" sz="2073" spc="-41">
                <a:solidFill>
                  <a:srgbClr val="145DA0"/>
                </a:solidFill>
                <a:latin typeface="Poppins"/>
              </a:rPr>
              <a:t>   Responsive design for seamless experience across devices.</a:t>
            </a:r>
          </a:p>
          <a:p>
            <a:pPr>
              <a:lnSpc>
                <a:spcPts val="2902"/>
              </a:lnSpc>
            </a:pPr>
            <a:r>
              <a:rPr lang="en-US" sz="2073" spc="-41">
                <a:solidFill>
                  <a:srgbClr val="145DA0"/>
                </a:solidFill>
                <a:latin typeface="Poppins"/>
              </a:rPr>
              <a:t>   Integration with third-party services such as payment gateways, shipping providers, and analytics tools.</a:t>
            </a:r>
          </a:p>
        </p:txBody>
      </p:sp>
      <p:sp>
        <p:nvSpPr>
          <p:cNvPr name="TextBox 20" id="20"/>
          <p:cNvSpPr txBox="true"/>
          <p:nvPr/>
        </p:nvSpPr>
        <p:spPr>
          <a:xfrm rot="0">
            <a:off x="8763159" y="7367965"/>
            <a:ext cx="1134140" cy="801632"/>
          </a:xfrm>
          <a:prstGeom prst="rect">
            <a:avLst/>
          </a:prstGeom>
        </p:spPr>
        <p:txBody>
          <a:bodyPr anchor="t" rtlCol="false" tIns="0" lIns="0" bIns="0" rIns="0">
            <a:spAutoFit/>
          </a:bodyPr>
          <a:lstStyle/>
          <a:p>
            <a:pPr algn="ctr" marL="0" indent="0" lvl="0">
              <a:lnSpc>
                <a:spcPts val="6697"/>
              </a:lnSpc>
              <a:spcBef>
                <a:spcPct val="0"/>
              </a:spcBef>
            </a:pPr>
            <a:r>
              <a:rPr lang="en-US" sz="4784">
                <a:solidFill>
                  <a:srgbClr val="FDFDFD"/>
                </a:solidFill>
                <a:latin typeface="Open Sans Extra Bold"/>
              </a:rPr>
              <a:t>04</a:t>
            </a:r>
          </a:p>
        </p:txBody>
      </p:sp>
      <p:grpSp>
        <p:nvGrpSpPr>
          <p:cNvPr name="Group 21" id="21"/>
          <p:cNvGrpSpPr/>
          <p:nvPr/>
        </p:nvGrpSpPr>
        <p:grpSpPr>
          <a:xfrm rot="0">
            <a:off x="7905455" y="2656032"/>
            <a:ext cx="373607" cy="373607"/>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23" id="23"/>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4" id="24"/>
          <p:cNvGrpSpPr/>
          <p:nvPr/>
        </p:nvGrpSpPr>
        <p:grpSpPr>
          <a:xfrm rot="0">
            <a:off x="8315313" y="4180490"/>
            <a:ext cx="373607" cy="373607"/>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26" id="26"/>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27" id="27"/>
          <p:cNvGrpSpPr/>
          <p:nvPr/>
        </p:nvGrpSpPr>
        <p:grpSpPr>
          <a:xfrm rot="0">
            <a:off x="7944228" y="7402839"/>
            <a:ext cx="373607" cy="373607"/>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29" id="29"/>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grpSp>
        <p:nvGrpSpPr>
          <p:cNvPr name="Group 30" id="30"/>
          <p:cNvGrpSpPr/>
          <p:nvPr/>
        </p:nvGrpSpPr>
        <p:grpSpPr>
          <a:xfrm rot="0">
            <a:off x="8309460" y="5760481"/>
            <a:ext cx="373607" cy="373607"/>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DFDFD"/>
            </a:solidFill>
            <a:ln w="38100" cap="sq">
              <a:solidFill>
                <a:srgbClr val="00569E"/>
              </a:solidFill>
              <a:prstDash val="solid"/>
              <a:miter/>
            </a:ln>
          </p:spPr>
        </p:sp>
        <p:sp>
          <p:nvSpPr>
            <p:cNvPr name="TextBox 32" id="32"/>
            <p:cNvSpPr txBox="true"/>
            <p:nvPr/>
          </p:nvSpPr>
          <p:spPr>
            <a:xfrm>
              <a:off x="76200" y="28575"/>
              <a:ext cx="660400" cy="708025"/>
            </a:xfrm>
            <a:prstGeom prst="rect">
              <a:avLst/>
            </a:prstGeom>
          </p:spPr>
          <p:txBody>
            <a:bodyPr anchor="ctr" rtlCol="false" tIns="0" lIns="0" bIns="0" rIns="0"/>
            <a:lstStyle/>
            <a:p>
              <a:pPr algn="ctr">
                <a:lnSpc>
                  <a:spcPts val="3640"/>
                </a:lnSpc>
              </a:pPr>
            </a:p>
          </p:txBody>
        </p:sp>
      </p:grpSp>
    </p:spTree>
  </p:cSld>
  <p:clrMapOvr>
    <a:masterClrMapping/>
  </p:clrMapOvr>
</p:sld>
</file>

<file path=ppt/slides/slide7.xml><?xml version="1.0" encoding="utf-8"?>
<p:sld xmlns:p="http://schemas.openxmlformats.org/presentationml/2006/main" xmlns:a="http://schemas.openxmlformats.org/drawingml/2006/main">
  <p:cSld>
    <p:bg>
      <p:bgPr>
        <a:solidFill>
          <a:srgbClr val="FDFDFD"/>
        </a:solidFill>
      </p:bgPr>
    </p:bg>
    <p:spTree>
      <p:nvGrpSpPr>
        <p:cNvPr id="1" name=""/>
        <p:cNvGrpSpPr/>
        <p:nvPr/>
      </p:nvGrpSpPr>
      <p:grpSpPr>
        <a:xfrm>
          <a:off x="0" y="0"/>
          <a:ext cx="0" cy="0"/>
          <a:chOff x="0" y="0"/>
          <a:chExt cx="0" cy="0"/>
        </a:xfrm>
      </p:grpSpPr>
      <p:sp>
        <p:nvSpPr>
          <p:cNvPr name="TextBox 2" id="2"/>
          <p:cNvSpPr txBox="true"/>
          <p:nvPr/>
        </p:nvSpPr>
        <p:spPr>
          <a:xfrm rot="0">
            <a:off x="2034806" y="847725"/>
            <a:ext cx="14928031" cy="1575125"/>
          </a:xfrm>
          <a:prstGeom prst="rect">
            <a:avLst/>
          </a:prstGeom>
        </p:spPr>
        <p:txBody>
          <a:bodyPr anchor="t" rtlCol="false" tIns="0" lIns="0" bIns="0" rIns="0">
            <a:spAutoFit/>
          </a:bodyPr>
          <a:lstStyle/>
          <a:p>
            <a:pPr>
              <a:lnSpc>
                <a:spcPts val="12819"/>
              </a:lnSpc>
              <a:spcBef>
                <a:spcPct val="0"/>
              </a:spcBef>
            </a:pPr>
            <a:r>
              <a:rPr lang="en-US" sz="9156">
                <a:solidFill>
                  <a:srgbClr val="051D40"/>
                </a:solidFill>
                <a:latin typeface="Open Sans Extra Bold"/>
              </a:rPr>
              <a:t> Development process</a:t>
            </a:r>
          </a:p>
        </p:txBody>
      </p:sp>
      <p:grpSp>
        <p:nvGrpSpPr>
          <p:cNvPr name="Group 3" id="3"/>
          <p:cNvGrpSpPr/>
          <p:nvPr/>
        </p:nvGrpSpPr>
        <p:grpSpPr>
          <a:xfrm rot="0">
            <a:off x="16420234" y="-1717598"/>
            <a:ext cx="3735531" cy="3735531"/>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5" id="5"/>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0">
            <a:off x="747857" y="-643475"/>
            <a:ext cx="1286950" cy="128695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45DA0"/>
            </a:solidFill>
          </p:spPr>
        </p:sp>
        <p:sp>
          <p:nvSpPr>
            <p:cNvPr name="TextBox 8" id="8"/>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grpSp>
        <p:nvGrpSpPr>
          <p:cNvPr name="Group 9" id="9"/>
          <p:cNvGrpSpPr/>
          <p:nvPr/>
        </p:nvGrpSpPr>
        <p:grpSpPr>
          <a:xfrm rot="0">
            <a:off x="-1929195" y="8389571"/>
            <a:ext cx="3735531" cy="3735531"/>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145DA0"/>
              </a:solidFill>
              <a:prstDash val="solid"/>
              <a:miter/>
            </a:ln>
          </p:spPr>
        </p:sp>
        <p:sp>
          <p:nvSpPr>
            <p:cNvPr name="TextBox 11" id="11"/>
            <p:cNvSpPr txBox="true"/>
            <p:nvPr/>
          </p:nvSpPr>
          <p:spPr>
            <a:xfrm>
              <a:off x="76200" y="38100"/>
              <a:ext cx="660400" cy="698500"/>
            </a:xfrm>
            <a:prstGeom prst="rect">
              <a:avLst/>
            </a:prstGeom>
          </p:spPr>
          <p:txBody>
            <a:bodyPr anchor="ctr" rtlCol="false" tIns="50800" lIns="50800" bIns="50800" rIns="50800"/>
            <a:lstStyle/>
            <a:p>
              <a:pPr algn="ctr">
                <a:lnSpc>
                  <a:spcPts val="2659"/>
                </a:lnSpc>
                <a:spcBef>
                  <a:spcPct val="0"/>
                </a:spcBef>
              </a:pPr>
            </a:p>
          </p:txBody>
        </p:sp>
      </p:grpSp>
      <p:sp>
        <p:nvSpPr>
          <p:cNvPr name="TextBox 12" id="12"/>
          <p:cNvSpPr txBox="true"/>
          <p:nvPr/>
        </p:nvSpPr>
        <p:spPr>
          <a:xfrm rot="0">
            <a:off x="747857" y="2699075"/>
            <a:ext cx="17017659" cy="5968969"/>
          </a:xfrm>
          <a:prstGeom prst="rect">
            <a:avLst/>
          </a:prstGeom>
        </p:spPr>
        <p:txBody>
          <a:bodyPr anchor="t" rtlCol="false" tIns="0" lIns="0" bIns="0" rIns="0">
            <a:spAutoFit/>
          </a:bodyPr>
          <a:lstStyle/>
          <a:p>
            <a:pPr>
              <a:lnSpc>
                <a:spcPts val="4721"/>
              </a:lnSpc>
            </a:pPr>
            <a:r>
              <a:rPr lang="en-US" sz="3372" spc="-67">
                <a:solidFill>
                  <a:srgbClr val="051D40"/>
                </a:solidFill>
                <a:latin typeface="Poppins"/>
              </a:rPr>
              <a:t>- Overview of the development methodology (e.g., Agile, Scrum) and tools used for project management.</a:t>
            </a:r>
          </a:p>
          <a:p>
            <a:pPr>
              <a:lnSpc>
                <a:spcPts val="4721"/>
              </a:lnSpc>
            </a:pPr>
            <a:r>
              <a:rPr lang="en-US" sz="3372" spc="-67">
                <a:solidFill>
                  <a:srgbClr val="051D40"/>
                </a:solidFill>
                <a:latin typeface="Poppins"/>
              </a:rPr>
              <a:t>   - Breakdown of the development phases, including planning, design, implementation, testing, and deployment.</a:t>
            </a:r>
          </a:p>
          <a:p>
            <a:pPr>
              <a:lnSpc>
                <a:spcPts val="4721"/>
              </a:lnSpc>
            </a:pPr>
            <a:r>
              <a:rPr lang="en-US" sz="3372" spc="-67">
                <a:solidFill>
                  <a:srgbClr val="051D40"/>
                </a:solidFill>
                <a:latin typeface="Poppins"/>
              </a:rPr>
              <a:t>   - Description of the technologies used for frontend development (e.g., HTML, CSS, JavaScript, React) and backend development (e.g., Node.js, Express, MongoDB).</a:t>
            </a:r>
          </a:p>
          <a:p>
            <a:pPr>
              <a:lnSpc>
                <a:spcPts val="4721"/>
              </a:lnSpc>
            </a:pPr>
            <a:r>
              <a:rPr lang="en-US" sz="3372" spc="-67">
                <a:solidFill>
                  <a:srgbClr val="051D40"/>
                </a:solidFill>
                <a:latin typeface="Poppins"/>
              </a:rPr>
              <a:t>   - Collaboration and communication strategies within the development team.</a:t>
            </a:r>
          </a:p>
          <a:p>
            <a:pPr>
              <a:lnSpc>
                <a:spcPts val="4721"/>
              </a:lnSpc>
            </a:pPr>
            <a:r>
              <a:rPr lang="en-US" sz="3372" spc="-67">
                <a:solidFill>
                  <a:srgbClr val="051D40"/>
                </a:solidFill>
                <a:latin typeface="Poppins"/>
              </a:rPr>
              <a:t>   - Challenges faced during the development process and how they were overcome.</a:t>
            </a:r>
          </a:p>
          <a:p>
            <a:pPr>
              <a:lnSpc>
                <a:spcPts val="4721"/>
              </a:lnSpc>
              <a:spcBef>
                <a:spcPct val="0"/>
              </a:spcBef>
            </a:pPr>
            <a:r>
              <a:rPr lang="en-US" sz="3372" spc="-67">
                <a:solidFill>
                  <a:srgbClr val="051D40"/>
                </a:solidFill>
                <a:latin typeface="Poppins"/>
              </a:rPr>
              <a:t>   - Timeline and milestones achieved during the development lifecycle.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5400000">
            <a:off x="8990215" y="810330"/>
            <a:ext cx="8541900" cy="8666340"/>
          </a:xfrm>
          <a:custGeom>
            <a:avLst/>
            <a:gdLst/>
            <a:ahLst/>
            <a:cxnLst/>
            <a:rect r="r" b="b" t="t" l="l"/>
            <a:pathLst>
              <a:path h="8666340" w="8541900">
                <a:moveTo>
                  <a:pt x="0" y="0"/>
                </a:moveTo>
                <a:lnTo>
                  <a:pt x="8541901" y="0"/>
                </a:lnTo>
                <a:lnTo>
                  <a:pt x="8541901"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5400000">
            <a:off x="2832861" y="810330"/>
            <a:ext cx="8541900" cy="8666340"/>
          </a:xfrm>
          <a:custGeom>
            <a:avLst/>
            <a:gdLst/>
            <a:ahLst/>
            <a:cxnLst/>
            <a:rect r="r" b="b" t="t" l="l"/>
            <a:pathLst>
              <a:path h="8666340" w="8541900">
                <a:moveTo>
                  <a:pt x="0" y="0"/>
                </a:moveTo>
                <a:lnTo>
                  <a:pt x="8541900" y="0"/>
                </a:lnTo>
                <a:lnTo>
                  <a:pt x="8541900" y="8666340"/>
                </a:lnTo>
                <a:lnTo>
                  <a:pt x="0" y="8666340"/>
                </a:lnTo>
                <a:lnTo>
                  <a:pt x="0" y="0"/>
                </a:lnTo>
                <a:close/>
              </a:path>
            </a:pathLst>
          </a:custGeom>
          <a:blipFill>
            <a:blip r:embed="rId3">
              <a:alphaModFix amt="14000"/>
              <a:extLst>
                <a:ext uri="{96DAC541-7B7A-43D3-8B79-37D633B846F1}">
                  <asvg:svgBlip xmlns:asvg="http://schemas.microsoft.com/office/drawing/2016/SVG/main" r:embed="rId4"/>
                </a:ext>
              </a:extLst>
            </a:blip>
            <a:stretch>
              <a:fillRect l="0" t="0" r="0" b="0"/>
            </a:stretch>
          </a:blipFill>
        </p:spPr>
      </p:sp>
      <p:grpSp>
        <p:nvGrpSpPr>
          <p:cNvPr name="Group 5" id="5"/>
          <p:cNvGrpSpPr/>
          <p:nvPr/>
        </p:nvGrpSpPr>
        <p:grpSpPr>
          <a:xfrm rot="0">
            <a:off x="1621394" y="1373813"/>
            <a:ext cx="15637906" cy="7402140"/>
            <a:chOff x="0" y="0"/>
            <a:chExt cx="4118625" cy="1949535"/>
          </a:xfrm>
        </p:grpSpPr>
        <p:sp>
          <p:nvSpPr>
            <p:cNvPr name="Freeform 6" id="6"/>
            <p:cNvSpPr/>
            <p:nvPr/>
          </p:nvSpPr>
          <p:spPr>
            <a:xfrm flipH="false" flipV="false" rot="0">
              <a:off x="0" y="0"/>
              <a:ext cx="4118625" cy="1949535"/>
            </a:xfrm>
            <a:custGeom>
              <a:avLst/>
              <a:gdLst/>
              <a:ahLst/>
              <a:cxnLst/>
              <a:rect r="r" b="b" t="t" l="l"/>
              <a:pathLst>
                <a:path h="1949535" w="4118625">
                  <a:moveTo>
                    <a:pt x="0" y="0"/>
                  </a:moveTo>
                  <a:lnTo>
                    <a:pt x="4118625" y="0"/>
                  </a:lnTo>
                  <a:lnTo>
                    <a:pt x="4118625" y="1949535"/>
                  </a:lnTo>
                  <a:lnTo>
                    <a:pt x="0" y="1949535"/>
                  </a:lnTo>
                  <a:close/>
                </a:path>
              </a:pathLst>
            </a:custGeom>
            <a:solidFill>
              <a:srgbClr val="145DA0"/>
            </a:solidFill>
            <a:ln w="38100" cap="sq">
              <a:solidFill>
                <a:srgbClr val="FFFFFF"/>
              </a:solidFill>
              <a:prstDash val="solid"/>
              <a:miter/>
            </a:ln>
          </p:spPr>
        </p:sp>
        <p:sp>
          <p:nvSpPr>
            <p:cNvPr name="TextBox 7" id="7"/>
            <p:cNvSpPr txBox="true"/>
            <p:nvPr/>
          </p:nvSpPr>
          <p:spPr>
            <a:xfrm>
              <a:off x="0" y="-38100"/>
              <a:ext cx="4118625" cy="1987635"/>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3116771" y="1116638"/>
            <a:ext cx="11622449" cy="2273103"/>
          </a:xfrm>
          <a:prstGeom prst="rect">
            <a:avLst/>
          </a:prstGeom>
        </p:spPr>
        <p:txBody>
          <a:bodyPr anchor="t" rtlCol="false" tIns="0" lIns="0" bIns="0" rIns="0">
            <a:spAutoFit/>
          </a:bodyPr>
          <a:lstStyle/>
          <a:p>
            <a:pPr algn="ctr" marL="0" indent="0" lvl="0">
              <a:lnSpc>
                <a:spcPts val="18560"/>
              </a:lnSpc>
              <a:spcBef>
                <a:spcPct val="0"/>
              </a:spcBef>
            </a:pPr>
            <a:r>
              <a:rPr lang="en-US" sz="13257">
                <a:solidFill>
                  <a:srgbClr val="FFFFFF"/>
                </a:solidFill>
                <a:latin typeface="Open Sans Extra Bold"/>
              </a:rPr>
              <a:t>CONCLUSION</a:t>
            </a:r>
          </a:p>
        </p:txBody>
      </p:sp>
      <p:sp>
        <p:nvSpPr>
          <p:cNvPr name="TextBox 9" id="9"/>
          <p:cNvSpPr txBox="true"/>
          <p:nvPr/>
        </p:nvSpPr>
        <p:spPr>
          <a:xfrm rot="0">
            <a:off x="2516014" y="3756630"/>
            <a:ext cx="13848666" cy="3854229"/>
          </a:xfrm>
          <a:prstGeom prst="rect">
            <a:avLst/>
          </a:prstGeom>
        </p:spPr>
        <p:txBody>
          <a:bodyPr anchor="t" rtlCol="false" tIns="0" lIns="0" bIns="0" rIns="0">
            <a:spAutoFit/>
          </a:bodyPr>
          <a:lstStyle/>
          <a:p>
            <a:pPr algn="ctr">
              <a:lnSpc>
                <a:spcPts val="4436"/>
              </a:lnSpc>
            </a:pPr>
            <a:r>
              <a:rPr lang="en-US" sz="3168" spc="-63">
                <a:solidFill>
                  <a:srgbClr val="FFFFFF"/>
                </a:solidFill>
                <a:latin typeface="Poppins"/>
              </a:rPr>
              <a:t> - Summary of the achievements and outcomes of the project.</a:t>
            </a:r>
          </a:p>
          <a:p>
            <a:pPr algn="ctr">
              <a:lnSpc>
                <a:spcPts val="4436"/>
              </a:lnSpc>
            </a:pPr>
            <a:r>
              <a:rPr lang="en-US" sz="3168" spc="-63">
                <a:solidFill>
                  <a:srgbClr val="FFFFFF"/>
                </a:solidFill>
                <a:latin typeface="Poppins"/>
              </a:rPr>
              <a:t>   - Reflection on the learning experiences and skills gained during the development process.</a:t>
            </a:r>
          </a:p>
          <a:p>
            <a:pPr algn="ctr">
              <a:lnSpc>
                <a:spcPts val="4436"/>
              </a:lnSpc>
            </a:pPr>
            <a:r>
              <a:rPr lang="en-US" sz="3168" spc="-63">
                <a:solidFill>
                  <a:srgbClr val="FFFFFF"/>
                </a:solidFill>
                <a:latin typeface="Poppins"/>
              </a:rPr>
              <a:t>   - Future enhancements and potential areas for further development.</a:t>
            </a:r>
          </a:p>
          <a:p>
            <a:pPr algn="ctr">
              <a:lnSpc>
                <a:spcPts val="4436"/>
              </a:lnSpc>
            </a:pPr>
            <a:r>
              <a:rPr lang="en-US" sz="3168" spc="-63">
                <a:solidFill>
                  <a:srgbClr val="FFFFFF"/>
                </a:solidFill>
                <a:latin typeface="Poppins"/>
              </a:rPr>
              <a:t>   - Acknowledgment of contributions from team members, mentors, and stakeholders.</a:t>
            </a:r>
          </a:p>
          <a:p>
            <a:pPr algn="ctr" marL="0" indent="0" lvl="0">
              <a:lnSpc>
                <a:spcPts val="4436"/>
              </a:lnSpc>
              <a:spcBef>
                <a:spcPct val="0"/>
              </a:spcBef>
            </a:pPr>
            <a:r>
              <a:rPr lang="en-US" sz="3168" spc="-63">
                <a:solidFill>
                  <a:srgbClr val="FFFFFF"/>
                </a:solidFill>
                <a:latin typeface="Poppins"/>
              </a:rPr>
              <a:t>   - Closing remarks and invitation for questions from the audience.</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DFDFD"/>
        </a:solidFill>
      </p:bgPr>
    </p:bg>
    <p:spTree>
      <p:nvGrpSpPr>
        <p:cNvPr id="1" name=""/>
        <p:cNvGrpSpPr/>
        <p:nvPr/>
      </p:nvGrpSpPr>
      <p:grpSpPr>
        <a:xfrm>
          <a:off x="0" y="0"/>
          <a:ext cx="0" cy="0"/>
          <a:chOff x="0" y="0"/>
          <a:chExt cx="0" cy="0"/>
        </a:xfrm>
      </p:grpSpPr>
      <p:sp>
        <p:nvSpPr>
          <p:cNvPr name="TextBox 2" id="2"/>
          <p:cNvSpPr txBox="true"/>
          <p:nvPr/>
        </p:nvSpPr>
        <p:spPr>
          <a:xfrm rot="0">
            <a:off x="3326566" y="3599493"/>
            <a:ext cx="11634868" cy="2330264"/>
          </a:xfrm>
          <a:prstGeom prst="rect">
            <a:avLst/>
          </a:prstGeom>
        </p:spPr>
        <p:txBody>
          <a:bodyPr anchor="t" rtlCol="false" tIns="0" lIns="0" bIns="0" rIns="0">
            <a:spAutoFit/>
          </a:bodyPr>
          <a:lstStyle/>
          <a:p>
            <a:pPr marL="0" indent="0" lvl="0">
              <a:lnSpc>
                <a:spcPts val="19142"/>
              </a:lnSpc>
              <a:spcBef>
                <a:spcPct val="0"/>
              </a:spcBef>
            </a:pPr>
            <a:r>
              <a:rPr lang="en-US" sz="13673">
                <a:solidFill>
                  <a:srgbClr val="051D40"/>
                </a:solidFill>
                <a:latin typeface="Open Sans Extra Bold"/>
              </a:rPr>
              <a:t>THANK YOU!</a:t>
            </a:r>
          </a:p>
        </p:txBody>
      </p:sp>
      <p:grpSp>
        <p:nvGrpSpPr>
          <p:cNvPr name="Group 3" id="3"/>
          <p:cNvGrpSpPr/>
          <p:nvPr/>
        </p:nvGrpSpPr>
        <p:grpSpPr>
          <a:xfrm rot="0">
            <a:off x="12398912" y="0"/>
            <a:ext cx="5889088" cy="756959"/>
            <a:chOff x="0" y="0"/>
            <a:chExt cx="1551036" cy="199364"/>
          </a:xfrm>
        </p:grpSpPr>
        <p:sp>
          <p:nvSpPr>
            <p:cNvPr name="Freeform 4" id="4"/>
            <p:cNvSpPr/>
            <p:nvPr/>
          </p:nvSpPr>
          <p:spPr>
            <a:xfrm flipH="false" flipV="false" rot="0">
              <a:off x="0" y="0"/>
              <a:ext cx="1551036" cy="199364"/>
            </a:xfrm>
            <a:custGeom>
              <a:avLst/>
              <a:gdLst/>
              <a:ahLst/>
              <a:cxnLst/>
              <a:rect r="r" b="b" t="t" l="l"/>
              <a:pathLst>
                <a:path h="199364" w="1551036">
                  <a:moveTo>
                    <a:pt x="0" y="0"/>
                  </a:moveTo>
                  <a:lnTo>
                    <a:pt x="1551036" y="0"/>
                  </a:lnTo>
                  <a:lnTo>
                    <a:pt x="1551036" y="199364"/>
                  </a:lnTo>
                  <a:lnTo>
                    <a:pt x="0" y="199364"/>
                  </a:lnTo>
                  <a:close/>
                </a:path>
              </a:pathLst>
            </a:custGeom>
            <a:solidFill>
              <a:srgbClr val="5B98BA"/>
            </a:solidFill>
            <a:ln cap="sq">
              <a:noFill/>
              <a:prstDash val="solid"/>
              <a:miter/>
            </a:ln>
          </p:spPr>
        </p:sp>
        <p:sp>
          <p:nvSpPr>
            <p:cNvPr name="TextBox 5" id="5"/>
            <p:cNvSpPr txBox="true"/>
            <p:nvPr/>
          </p:nvSpPr>
          <p:spPr>
            <a:xfrm>
              <a:off x="0" y="-38100"/>
              <a:ext cx="1551036" cy="237464"/>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12398912" y="9530041"/>
            <a:ext cx="5889088" cy="756959"/>
            <a:chOff x="0" y="0"/>
            <a:chExt cx="1551036" cy="199364"/>
          </a:xfrm>
        </p:grpSpPr>
        <p:sp>
          <p:nvSpPr>
            <p:cNvPr name="Freeform 7" id="7"/>
            <p:cNvSpPr/>
            <p:nvPr/>
          </p:nvSpPr>
          <p:spPr>
            <a:xfrm flipH="false" flipV="false" rot="0">
              <a:off x="0" y="0"/>
              <a:ext cx="1551036" cy="199364"/>
            </a:xfrm>
            <a:custGeom>
              <a:avLst/>
              <a:gdLst/>
              <a:ahLst/>
              <a:cxnLst/>
              <a:rect r="r" b="b" t="t" l="l"/>
              <a:pathLst>
                <a:path h="199364" w="1551036">
                  <a:moveTo>
                    <a:pt x="0" y="0"/>
                  </a:moveTo>
                  <a:lnTo>
                    <a:pt x="1551036" y="0"/>
                  </a:lnTo>
                  <a:lnTo>
                    <a:pt x="1551036" y="199364"/>
                  </a:lnTo>
                  <a:lnTo>
                    <a:pt x="0" y="199364"/>
                  </a:lnTo>
                  <a:close/>
                </a:path>
              </a:pathLst>
            </a:custGeom>
            <a:solidFill>
              <a:srgbClr val="5B98BA"/>
            </a:solidFill>
            <a:ln cap="sq">
              <a:noFill/>
              <a:prstDash val="solid"/>
              <a:miter/>
            </a:ln>
          </p:spPr>
        </p:sp>
        <p:sp>
          <p:nvSpPr>
            <p:cNvPr name="TextBox 8" id="8"/>
            <p:cNvSpPr txBox="true"/>
            <p:nvPr/>
          </p:nvSpPr>
          <p:spPr>
            <a:xfrm>
              <a:off x="0" y="-38100"/>
              <a:ext cx="1551036" cy="237464"/>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4925441" y="3609788"/>
            <a:ext cx="9392643" cy="9529477"/>
          </a:xfrm>
          <a:custGeom>
            <a:avLst/>
            <a:gdLst/>
            <a:ahLst/>
            <a:cxnLst/>
            <a:rect r="r" b="b" t="t" l="l"/>
            <a:pathLst>
              <a:path h="9529477" w="9392643">
                <a:moveTo>
                  <a:pt x="0" y="0"/>
                </a:moveTo>
                <a:lnTo>
                  <a:pt x="9392643" y="0"/>
                </a:lnTo>
                <a:lnTo>
                  <a:pt x="9392643" y="9529476"/>
                </a:lnTo>
                <a:lnTo>
                  <a:pt x="0" y="9529476"/>
                </a:lnTo>
                <a:lnTo>
                  <a:pt x="0" y="0"/>
                </a:lnTo>
                <a:close/>
              </a:path>
            </a:pathLst>
          </a:custGeom>
          <a:blipFill>
            <a:blip r:embed="rId2">
              <a:alphaModFix amt="20999"/>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DAGAA4G0MSc</dc:identifier>
  <dcterms:modified xsi:type="dcterms:W3CDTF">2011-08-01T06:04:30Z</dcterms:modified>
  <cp:revision>1</cp:revision>
  <dc:title>White and Blue Professional Modern Technology Pitch Deck Presentation</dc:title>
</cp:coreProperties>
</file>

<file path=docProps/thumbnail.jpeg>
</file>